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Tomorrow" charset="1" panose="00000000000000000000"/>
      <p:regular r:id="rId22"/>
    </p:embeddedFont>
    <p:embeddedFont>
      <p:font typeface="HK Modular" charset="1" panose="00000800000000000000"/>
      <p:regular r:id="rId23"/>
    </p:embeddedFont>
    <p:embeddedFont>
      <p:font typeface="Canva Sans" charset="1" panose="020B0503030501040103"/>
      <p:regular r:id="rId24"/>
    </p:embeddedFont>
    <p:embeddedFont>
      <p:font typeface="Canva Sans Bold" charset="1" panose="020B08030305010401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2" Target="../media/image31.png" Type="http://schemas.openxmlformats.org/officeDocument/2006/relationships/image"/><Relationship Id="rId3" Target="../media/image3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33.png" Type="http://schemas.openxmlformats.org/officeDocument/2006/relationships/image"/><Relationship Id="rId7" Target="../media/image34.svg" Type="http://schemas.openxmlformats.org/officeDocument/2006/relationships/image"/><Relationship Id="rId8" Target="../media/image6.png" Type="http://schemas.openxmlformats.org/officeDocument/2006/relationships/image"/><Relationship Id="rId9" Target="../media/image3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 Id="rId3" Target="../media/image3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42.jpeg" Type="http://schemas.openxmlformats.org/officeDocument/2006/relationships/image"/><Relationship Id="rId8" Target="https://www.icicicareers.com/website/Jobs/Hot-Jobs/2490146.html"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localhost:8506"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 Id="rId6" Target="../media/image6.png" Type="http://schemas.openxmlformats.org/officeDocument/2006/relationships/image"/><Relationship Id="rId7" Target="../media/image16.png" Type="http://schemas.openxmlformats.org/officeDocument/2006/relationships/image"/><Relationship Id="rId8" Target="https://console.groq.com/playground" TargetMode="External" Type="http://schemas.openxmlformats.org/officeDocument/2006/relationships/hyperlink"/></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6.png" Type="http://schemas.openxmlformats.org/officeDocument/2006/relationships/image"/><Relationship Id="rId7" Target="https://python.langchain.com/docs/integrations/document_loaders/web_base/" TargetMode="External" Type="http://schemas.openxmlformats.org/officeDocument/2006/relationships/hyperlink"/></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png" Type="http://schemas.openxmlformats.org/officeDocument/2006/relationships/image"/><Relationship Id="rId11" Target="../media/image26.sv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19.png" Type="http://schemas.openxmlformats.org/officeDocument/2006/relationships/image"/><Relationship Id="rId5" Target="../media/image20.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 Id="rId6" Target="../media/image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10219">
                <a:alpha val="100000"/>
              </a:srgbClr>
            </a:gs>
            <a:gs pos="50000">
              <a:srgbClr val="000224">
                <a:alpha val="100000"/>
              </a:srgbClr>
            </a:gs>
            <a:gs pos="100000">
              <a:srgbClr val="0496BE">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99888" y="-42468"/>
            <a:ext cx="20487775" cy="10371936"/>
          </a:xfrm>
          <a:custGeom>
            <a:avLst/>
            <a:gdLst/>
            <a:ahLst/>
            <a:cxnLst/>
            <a:rect r="r" b="b" t="t" l="l"/>
            <a:pathLst>
              <a:path h="10371936" w="20487775">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022878" y="2025289"/>
            <a:ext cx="6236422" cy="6236422"/>
          </a:xfrm>
          <a:custGeom>
            <a:avLst/>
            <a:gdLst/>
            <a:ahLst/>
            <a:cxnLst/>
            <a:rect r="r" b="b" t="t" l="l"/>
            <a:pathLst>
              <a:path h="6236422" w="6236422">
                <a:moveTo>
                  <a:pt x="0" y="0"/>
                </a:moveTo>
                <a:lnTo>
                  <a:pt x="6236422" y="0"/>
                </a:lnTo>
                <a:lnTo>
                  <a:pt x="6236422" y="6236422"/>
                </a:lnTo>
                <a:lnTo>
                  <a:pt x="0" y="6236422"/>
                </a:lnTo>
                <a:lnTo>
                  <a:pt x="0" y="0"/>
                </a:lnTo>
                <a:close/>
              </a:path>
            </a:pathLst>
          </a:custGeom>
          <a:blipFill>
            <a:blip r:embed="rId4"/>
            <a:stretch>
              <a:fillRect l="0" t="0" r="0" b="0"/>
            </a:stretch>
          </a:blipFill>
        </p:spPr>
      </p:sp>
      <p:sp>
        <p:nvSpPr>
          <p:cNvPr name="TextBox 4" id="4"/>
          <p:cNvSpPr txBox="true"/>
          <p:nvPr/>
        </p:nvSpPr>
        <p:spPr>
          <a:xfrm rot="0">
            <a:off x="1028700" y="5867821"/>
            <a:ext cx="8577505" cy="829153"/>
          </a:xfrm>
          <a:prstGeom prst="rect">
            <a:avLst/>
          </a:prstGeom>
        </p:spPr>
        <p:txBody>
          <a:bodyPr anchor="t" rtlCol="false" tIns="0" lIns="0" bIns="0" rIns="0">
            <a:spAutoFit/>
          </a:bodyPr>
          <a:lstStyle/>
          <a:p>
            <a:pPr algn="ctr">
              <a:lnSpc>
                <a:spcPts val="6762"/>
              </a:lnSpc>
              <a:spcBef>
                <a:spcPct val="0"/>
              </a:spcBef>
            </a:pPr>
            <a:r>
              <a:rPr lang="en-US" sz="4830">
                <a:solidFill>
                  <a:srgbClr val="FFFFFF"/>
                </a:solidFill>
                <a:latin typeface="Tomorrow"/>
                <a:ea typeface="Tomorrow"/>
                <a:cs typeface="Tomorrow"/>
                <a:sym typeface="Tomorrow"/>
              </a:rPr>
              <a:t>Using Large Language Model</a:t>
            </a:r>
          </a:p>
        </p:txBody>
      </p:sp>
      <p:sp>
        <p:nvSpPr>
          <p:cNvPr name="TextBox 5" id="5"/>
          <p:cNvSpPr txBox="true"/>
          <p:nvPr/>
        </p:nvSpPr>
        <p:spPr>
          <a:xfrm rot="0">
            <a:off x="-781729" y="2236363"/>
            <a:ext cx="12198362" cy="2907137"/>
          </a:xfrm>
          <a:prstGeom prst="rect">
            <a:avLst/>
          </a:prstGeom>
        </p:spPr>
        <p:txBody>
          <a:bodyPr anchor="t" rtlCol="false" tIns="0" lIns="0" bIns="0" rIns="0">
            <a:spAutoFit/>
          </a:bodyPr>
          <a:lstStyle/>
          <a:p>
            <a:pPr algn="ctr">
              <a:lnSpc>
                <a:spcPts val="11653"/>
              </a:lnSpc>
              <a:spcBef>
                <a:spcPct val="0"/>
              </a:spcBef>
            </a:pPr>
            <a:r>
              <a:rPr lang="en-US" sz="8323">
                <a:solidFill>
                  <a:srgbClr val="FFFFFF"/>
                </a:solidFill>
                <a:latin typeface="HK Modular"/>
                <a:ea typeface="HK Modular"/>
                <a:cs typeface="HK Modular"/>
                <a:sym typeface="HK Modular"/>
              </a:rPr>
              <a:t>TEXT GENERATION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966732" y="-687253"/>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88634" y="-687253"/>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9144000" y="-687253"/>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4699366" y="-687253"/>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7402624" y="3539959"/>
            <a:ext cx="7296742" cy="1796823"/>
          </a:xfrm>
          <a:custGeom>
            <a:avLst/>
            <a:gdLst/>
            <a:ahLst/>
            <a:cxnLst/>
            <a:rect r="r" b="b" t="t" l="l"/>
            <a:pathLst>
              <a:path h="1796823" w="7296742">
                <a:moveTo>
                  <a:pt x="0" y="0"/>
                </a:moveTo>
                <a:lnTo>
                  <a:pt x="7296742" y="0"/>
                </a:lnTo>
                <a:lnTo>
                  <a:pt x="7296742" y="1796823"/>
                </a:lnTo>
                <a:lnTo>
                  <a:pt x="0" y="17968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696090" y="3795943"/>
            <a:ext cx="6692494" cy="1208655"/>
          </a:xfrm>
          <a:prstGeom prst="rect">
            <a:avLst/>
          </a:prstGeom>
        </p:spPr>
        <p:txBody>
          <a:bodyPr anchor="t" rtlCol="false" tIns="0" lIns="0" bIns="0" rIns="0">
            <a:spAutoFit/>
          </a:bodyPr>
          <a:lstStyle/>
          <a:p>
            <a:pPr algn="ctr">
              <a:lnSpc>
                <a:spcPts val="4839"/>
              </a:lnSpc>
              <a:spcBef>
                <a:spcPct val="0"/>
              </a:spcBef>
            </a:pPr>
            <a:r>
              <a:rPr lang="en-US" sz="3456">
                <a:solidFill>
                  <a:srgbClr val="FFFFFF"/>
                </a:solidFill>
                <a:latin typeface="Tomorrow"/>
                <a:ea typeface="Tomorrow"/>
                <a:cs typeface="Tomorrow"/>
                <a:sym typeface="Tomorrow"/>
              </a:rPr>
              <a:t>RESULT DEPENDS ON TYPE HTML PAGE </a:t>
            </a:r>
          </a:p>
        </p:txBody>
      </p:sp>
      <p:sp>
        <p:nvSpPr>
          <p:cNvPr name="Freeform 8" id="8"/>
          <p:cNvSpPr/>
          <p:nvPr/>
        </p:nvSpPr>
        <p:spPr>
          <a:xfrm flipH="false" flipV="false" rot="0">
            <a:off x="3560457" y="4118636"/>
            <a:ext cx="3861169" cy="973336"/>
          </a:xfrm>
          <a:custGeom>
            <a:avLst/>
            <a:gdLst/>
            <a:ahLst/>
            <a:cxnLst/>
            <a:rect r="r" b="b" t="t" l="l"/>
            <a:pathLst>
              <a:path h="973336" w="3861169">
                <a:moveTo>
                  <a:pt x="0" y="0"/>
                </a:moveTo>
                <a:lnTo>
                  <a:pt x="3861169" y="0"/>
                </a:lnTo>
                <a:lnTo>
                  <a:pt x="3861169" y="973337"/>
                </a:lnTo>
                <a:lnTo>
                  <a:pt x="0" y="9733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5458794" y="6673635"/>
            <a:ext cx="11167086" cy="1801368"/>
            <a:chOff x="0" y="0"/>
            <a:chExt cx="14889448" cy="2401824"/>
          </a:xfrm>
        </p:grpSpPr>
        <p:sp>
          <p:nvSpPr>
            <p:cNvPr name="Freeform 10" id="10"/>
            <p:cNvSpPr/>
            <p:nvPr/>
          </p:nvSpPr>
          <p:spPr>
            <a:xfrm flipH="false" flipV="false" rot="0">
              <a:off x="5135848" y="0"/>
              <a:ext cx="9753600" cy="2401824"/>
            </a:xfrm>
            <a:custGeom>
              <a:avLst/>
              <a:gdLst/>
              <a:ahLst/>
              <a:cxnLst/>
              <a:rect r="r" b="b" t="t" l="l"/>
              <a:pathLst>
                <a:path h="2401824" w="9753600">
                  <a:moveTo>
                    <a:pt x="0" y="0"/>
                  </a:moveTo>
                  <a:lnTo>
                    <a:pt x="9753600" y="0"/>
                  </a:lnTo>
                  <a:lnTo>
                    <a:pt x="9753600" y="2401824"/>
                  </a:lnTo>
                  <a:lnTo>
                    <a:pt x="0" y="24018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1" id="11"/>
            <p:cNvSpPr txBox="true"/>
            <p:nvPr/>
          </p:nvSpPr>
          <p:spPr>
            <a:xfrm rot="0">
              <a:off x="5694141" y="759113"/>
              <a:ext cx="8637014" cy="740768"/>
            </a:xfrm>
            <a:prstGeom prst="rect">
              <a:avLst/>
            </a:prstGeom>
          </p:spPr>
          <p:txBody>
            <a:bodyPr anchor="t" rtlCol="false" tIns="0" lIns="0" bIns="0" rIns="0">
              <a:spAutoFit/>
            </a:bodyPr>
            <a:lstStyle/>
            <a:p>
              <a:pPr algn="ctr" marL="0" indent="0" lvl="0">
                <a:lnSpc>
                  <a:spcPts val="4683"/>
                </a:lnSpc>
                <a:spcBef>
                  <a:spcPct val="0"/>
                </a:spcBef>
              </a:pPr>
              <a:r>
                <a:rPr lang="en-US" sz="3345" strike="noStrike" u="none">
                  <a:solidFill>
                    <a:srgbClr val="FFFFFF"/>
                  </a:solidFill>
                  <a:latin typeface="Tomorrow"/>
                  <a:ea typeface="Tomorrow"/>
                  <a:cs typeface="Tomorrow"/>
                  <a:sym typeface="Tomorrow"/>
                </a:rPr>
                <a:t>PRIVACY AND DATA CONCERNS</a:t>
              </a:r>
            </a:p>
          </p:txBody>
        </p:sp>
        <p:sp>
          <p:nvSpPr>
            <p:cNvPr name="Freeform 12" id="12"/>
            <p:cNvSpPr/>
            <p:nvPr/>
          </p:nvSpPr>
          <p:spPr>
            <a:xfrm flipH="false" flipV="true" rot="0">
              <a:off x="0" y="327239"/>
              <a:ext cx="5161248" cy="1301065"/>
            </a:xfrm>
            <a:custGeom>
              <a:avLst/>
              <a:gdLst/>
              <a:ahLst/>
              <a:cxnLst/>
              <a:rect r="r" b="b" t="t" l="l"/>
              <a:pathLst>
                <a:path h="1301065" w="5161248">
                  <a:moveTo>
                    <a:pt x="0" y="1301064"/>
                  </a:moveTo>
                  <a:lnTo>
                    <a:pt x="5161248" y="1301064"/>
                  </a:lnTo>
                  <a:lnTo>
                    <a:pt x="5161248" y="0"/>
                  </a:lnTo>
                  <a:lnTo>
                    <a:pt x="0" y="0"/>
                  </a:lnTo>
                  <a:lnTo>
                    <a:pt x="0" y="1301064"/>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grpSp>
        <p:nvGrpSpPr>
          <p:cNvPr name="Group 13" id="13"/>
          <p:cNvGrpSpPr/>
          <p:nvPr/>
        </p:nvGrpSpPr>
        <p:grpSpPr>
          <a:xfrm rot="0">
            <a:off x="1021921" y="1028700"/>
            <a:ext cx="1037426" cy="1037452"/>
            <a:chOff x="0" y="0"/>
            <a:chExt cx="1383234" cy="1383269"/>
          </a:xfrm>
        </p:grpSpPr>
        <p:sp>
          <p:nvSpPr>
            <p:cNvPr name="Freeform 14" id="14"/>
            <p:cNvSpPr/>
            <p:nvPr/>
          </p:nvSpPr>
          <p:spPr>
            <a:xfrm flipH="false" flipV="false" rot="0">
              <a:off x="0" y="0"/>
              <a:ext cx="1383234" cy="1383269"/>
            </a:xfrm>
            <a:custGeom>
              <a:avLst/>
              <a:gdLst/>
              <a:ahLst/>
              <a:cxnLst/>
              <a:rect r="r" b="b" t="t" l="l"/>
              <a:pathLst>
                <a:path h="1383269" w="1383234">
                  <a:moveTo>
                    <a:pt x="0" y="0"/>
                  </a:moveTo>
                  <a:lnTo>
                    <a:pt x="1383234" y="0"/>
                  </a:lnTo>
                  <a:lnTo>
                    <a:pt x="1383234" y="1383269"/>
                  </a:lnTo>
                  <a:lnTo>
                    <a:pt x="0" y="1383269"/>
                  </a:lnTo>
                  <a:lnTo>
                    <a:pt x="0" y="0"/>
                  </a:lnTo>
                  <a:close/>
                </a:path>
              </a:pathLst>
            </a:custGeom>
            <a:blipFill>
              <a:blip r:embed="rId8"/>
              <a:stretch>
                <a:fillRect l="-1" t="0" r="-1" b="0"/>
              </a:stretch>
            </a:blipFill>
          </p:spPr>
        </p:sp>
        <p:sp>
          <p:nvSpPr>
            <p:cNvPr name="TextBox 15" id="15"/>
            <p:cNvSpPr txBox="true"/>
            <p:nvPr/>
          </p:nvSpPr>
          <p:spPr>
            <a:xfrm rot="0">
              <a:off x="433422" y="380811"/>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ea typeface="HK Modular"/>
                  <a:cs typeface="HK Modular"/>
                  <a:sym typeface="HK Modular"/>
                </a:rPr>
                <a:t>6</a:t>
              </a:r>
            </a:p>
          </p:txBody>
        </p:sp>
      </p:grpSp>
      <p:sp>
        <p:nvSpPr>
          <p:cNvPr name="Freeform 16" id="16"/>
          <p:cNvSpPr/>
          <p:nvPr/>
        </p:nvSpPr>
        <p:spPr>
          <a:xfrm flipH="false" flipV="false" rot="0">
            <a:off x="3767335" y="6182476"/>
            <a:ext cx="2777849" cy="2691041"/>
          </a:xfrm>
          <a:custGeom>
            <a:avLst/>
            <a:gdLst/>
            <a:ahLst/>
            <a:cxnLst/>
            <a:rect r="r" b="b" t="t" l="l"/>
            <a:pathLst>
              <a:path h="2691041" w="2777849">
                <a:moveTo>
                  <a:pt x="0" y="0"/>
                </a:moveTo>
                <a:lnTo>
                  <a:pt x="2777849" y="0"/>
                </a:lnTo>
                <a:lnTo>
                  <a:pt x="2777849" y="2691042"/>
                </a:lnTo>
                <a:lnTo>
                  <a:pt x="0" y="2691042"/>
                </a:lnTo>
                <a:lnTo>
                  <a:pt x="0" y="0"/>
                </a:lnTo>
                <a:close/>
              </a:path>
            </a:pathLst>
          </a:custGeom>
          <a:blipFill>
            <a:blip r:embed="rId9"/>
            <a:stretch>
              <a:fillRect l="0" t="0" r="0" b="0"/>
            </a:stretch>
          </a:blipFill>
        </p:spPr>
      </p:sp>
      <p:sp>
        <p:nvSpPr>
          <p:cNvPr name="Freeform 17" id="17"/>
          <p:cNvSpPr/>
          <p:nvPr/>
        </p:nvSpPr>
        <p:spPr>
          <a:xfrm flipH="false" flipV="false" rot="0">
            <a:off x="2254557" y="2956853"/>
            <a:ext cx="2028800" cy="2592716"/>
          </a:xfrm>
          <a:custGeom>
            <a:avLst/>
            <a:gdLst/>
            <a:ahLst/>
            <a:cxnLst/>
            <a:rect r="r" b="b" t="t" l="l"/>
            <a:pathLst>
              <a:path h="2592716" w="2028800">
                <a:moveTo>
                  <a:pt x="0" y="0"/>
                </a:moveTo>
                <a:lnTo>
                  <a:pt x="2028800" y="0"/>
                </a:lnTo>
                <a:lnTo>
                  <a:pt x="2028800" y="2592715"/>
                </a:lnTo>
                <a:lnTo>
                  <a:pt x="0" y="2592715"/>
                </a:lnTo>
                <a:lnTo>
                  <a:pt x="0" y="0"/>
                </a:lnTo>
                <a:close/>
              </a:path>
            </a:pathLst>
          </a:custGeom>
          <a:blipFill>
            <a:blip r:embed="rId10"/>
            <a:stretch>
              <a:fillRect l="0" t="0" r="0" b="0"/>
            </a:stretch>
          </a:blipFill>
        </p:spPr>
      </p:sp>
      <p:sp>
        <p:nvSpPr>
          <p:cNvPr name="TextBox 18" id="18"/>
          <p:cNvSpPr txBox="true"/>
          <p:nvPr/>
        </p:nvSpPr>
        <p:spPr>
          <a:xfrm rot="0">
            <a:off x="2254557" y="1141533"/>
            <a:ext cx="15004743" cy="713385"/>
          </a:xfrm>
          <a:prstGeom prst="rect">
            <a:avLst/>
          </a:prstGeom>
        </p:spPr>
        <p:txBody>
          <a:bodyPr anchor="t" rtlCol="false" tIns="0" lIns="0" bIns="0" rIns="0">
            <a:spAutoFit/>
          </a:bodyPr>
          <a:lstStyle/>
          <a:p>
            <a:pPr algn="l" marL="0" indent="0" lvl="0">
              <a:lnSpc>
                <a:spcPts val="5829"/>
              </a:lnSpc>
              <a:spcBef>
                <a:spcPct val="0"/>
              </a:spcBef>
            </a:pPr>
            <a:r>
              <a:rPr lang="en-US" sz="4163">
                <a:solidFill>
                  <a:srgbClr val="FFFFFF"/>
                </a:solidFill>
                <a:latin typeface="HK Modular"/>
                <a:ea typeface="HK Modular"/>
                <a:cs typeface="HK Modular"/>
                <a:sym typeface="HK Modular"/>
              </a:rPr>
              <a:t>potential problems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1966732" y="-687253"/>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588634" y="-687253"/>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9144000" y="-687253"/>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4699366" y="-687253"/>
            <a:ext cx="5555366" cy="5506757"/>
          </a:xfrm>
          <a:custGeom>
            <a:avLst/>
            <a:gdLst/>
            <a:ahLst/>
            <a:cxnLst/>
            <a:rect r="r" b="b" t="t" l="l"/>
            <a:pathLst>
              <a:path h="5506757" w="5555366">
                <a:moveTo>
                  <a:pt x="0" y="0"/>
                </a:moveTo>
                <a:lnTo>
                  <a:pt x="5555366" y="0"/>
                </a:lnTo>
                <a:lnTo>
                  <a:pt x="5555366" y="5506757"/>
                </a:lnTo>
                <a:lnTo>
                  <a:pt x="0" y="5506757"/>
                </a:lnTo>
                <a:lnTo>
                  <a:pt x="0" y="0"/>
                </a:lnTo>
                <a:close/>
              </a:path>
            </a:pathLst>
          </a:custGeom>
          <a:blipFill>
            <a:blip r:embed="rId2">
              <a:alphaModFix amt="30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1540633" y="3022681"/>
            <a:ext cx="7296742" cy="1796823"/>
          </a:xfrm>
          <a:custGeom>
            <a:avLst/>
            <a:gdLst/>
            <a:ahLst/>
            <a:cxnLst/>
            <a:rect r="r" b="b" t="t" l="l"/>
            <a:pathLst>
              <a:path h="1796823" w="7296742">
                <a:moveTo>
                  <a:pt x="0" y="0"/>
                </a:moveTo>
                <a:lnTo>
                  <a:pt x="7296743" y="0"/>
                </a:lnTo>
                <a:lnTo>
                  <a:pt x="7296743" y="1796823"/>
                </a:lnTo>
                <a:lnTo>
                  <a:pt x="0" y="179682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9310680" y="6673635"/>
            <a:ext cx="7315200" cy="1801368"/>
          </a:xfrm>
          <a:custGeom>
            <a:avLst/>
            <a:gdLst/>
            <a:ahLst/>
            <a:cxnLst/>
            <a:rect r="r" b="b" t="t" l="l"/>
            <a:pathLst>
              <a:path h="1801368" w="7315200">
                <a:moveTo>
                  <a:pt x="0" y="0"/>
                </a:moveTo>
                <a:lnTo>
                  <a:pt x="7315200" y="0"/>
                </a:lnTo>
                <a:lnTo>
                  <a:pt x="7315200" y="1801368"/>
                </a:lnTo>
                <a:lnTo>
                  <a:pt x="0" y="1801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9729400" y="7226301"/>
            <a:ext cx="6477761" cy="572244"/>
          </a:xfrm>
          <a:prstGeom prst="rect">
            <a:avLst/>
          </a:prstGeom>
        </p:spPr>
        <p:txBody>
          <a:bodyPr anchor="t" rtlCol="false" tIns="0" lIns="0" bIns="0" rIns="0">
            <a:spAutoFit/>
          </a:bodyPr>
          <a:lstStyle/>
          <a:p>
            <a:pPr algn="ctr" marL="0" indent="0" lvl="0">
              <a:lnSpc>
                <a:spcPts val="4683"/>
              </a:lnSpc>
              <a:spcBef>
                <a:spcPct val="0"/>
              </a:spcBef>
            </a:pPr>
            <a:r>
              <a:rPr lang="en-US" sz="3345">
                <a:solidFill>
                  <a:srgbClr val="FFFFFF"/>
                </a:solidFill>
                <a:latin typeface="Tomorrow"/>
                <a:ea typeface="Tomorrow"/>
                <a:cs typeface="Tomorrow"/>
                <a:sym typeface="Tomorrow"/>
              </a:rPr>
              <a:t>STREAMLIT</a:t>
            </a:r>
          </a:p>
        </p:txBody>
      </p:sp>
      <p:grpSp>
        <p:nvGrpSpPr>
          <p:cNvPr name="Group 9" id="9"/>
          <p:cNvGrpSpPr/>
          <p:nvPr/>
        </p:nvGrpSpPr>
        <p:grpSpPr>
          <a:xfrm rot="0">
            <a:off x="1021921" y="1028700"/>
            <a:ext cx="1037426" cy="1037452"/>
            <a:chOff x="0" y="0"/>
            <a:chExt cx="1383234" cy="1383269"/>
          </a:xfrm>
        </p:grpSpPr>
        <p:sp>
          <p:nvSpPr>
            <p:cNvPr name="Freeform 10" id="10"/>
            <p:cNvSpPr/>
            <p:nvPr/>
          </p:nvSpPr>
          <p:spPr>
            <a:xfrm flipH="false" flipV="false" rot="0">
              <a:off x="0" y="0"/>
              <a:ext cx="1383234" cy="1383269"/>
            </a:xfrm>
            <a:custGeom>
              <a:avLst/>
              <a:gdLst/>
              <a:ahLst/>
              <a:cxnLst/>
              <a:rect r="r" b="b" t="t" l="l"/>
              <a:pathLst>
                <a:path h="1383269" w="1383234">
                  <a:moveTo>
                    <a:pt x="0" y="0"/>
                  </a:moveTo>
                  <a:lnTo>
                    <a:pt x="1383234" y="0"/>
                  </a:lnTo>
                  <a:lnTo>
                    <a:pt x="1383234" y="1383269"/>
                  </a:lnTo>
                  <a:lnTo>
                    <a:pt x="0" y="1383269"/>
                  </a:lnTo>
                  <a:lnTo>
                    <a:pt x="0" y="0"/>
                  </a:lnTo>
                  <a:close/>
                </a:path>
              </a:pathLst>
            </a:custGeom>
            <a:blipFill>
              <a:blip r:embed="rId6"/>
              <a:stretch>
                <a:fillRect l="-1" t="0" r="-1" b="0"/>
              </a:stretch>
            </a:blipFill>
          </p:spPr>
        </p:sp>
        <p:sp>
          <p:nvSpPr>
            <p:cNvPr name="TextBox 11" id="11"/>
            <p:cNvSpPr txBox="true"/>
            <p:nvPr/>
          </p:nvSpPr>
          <p:spPr>
            <a:xfrm rot="0">
              <a:off x="433422" y="380811"/>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ea typeface="HK Modular"/>
                  <a:cs typeface="HK Modular"/>
                  <a:sym typeface="HK Modular"/>
                </a:rPr>
                <a:t>7</a:t>
              </a:r>
            </a:p>
          </p:txBody>
        </p:sp>
      </p:grpSp>
      <p:sp>
        <p:nvSpPr>
          <p:cNvPr name="TextBox 12" id="12"/>
          <p:cNvSpPr txBox="true"/>
          <p:nvPr/>
        </p:nvSpPr>
        <p:spPr>
          <a:xfrm rot="0">
            <a:off x="2254557" y="1141533"/>
            <a:ext cx="15004743" cy="713385"/>
          </a:xfrm>
          <a:prstGeom prst="rect">
            <a:avLst/>
          </a:prstGeom>
        </p:spPr>
        <p:txBody>
          <a:bodyPr anchor="t" rtlCol="false" tIns="0" lIns="0" bIns="0" rIns="0">
            <a:spAutoFit/>
          </a:bodyPr>
          <a:lstStyle/>
          <a:p>
            <a:pPr algn="l" marL="0" indent="0" lvl="0">
              <a:lnSpc>
                <a:spcPts val="5829"/>
              </a:lnSpc>
              <a:spcBef>
                <a:spcPct val="0"/>
              </a:spcBef>
            </a:pPr>
            <a:r>
              <a:rPr lang="en-US" sz="4163">
                <a:solidFill>
                  <a:srgbClr val="FFFFFF"/>
                </a:solidFill>
                <a:latin typeface="HK Modular"/>
                <a:ea typeface="HK Modular"/>
                <a:cs typeface="HK Modular"/>
                <a:sym typeface="HK Modular"/>
              </a:rPr>
              <a:t>Deployment </a:t>
            </a:r>
          </a:p>
        </p:txBody>
      </p:sp>
      <p:sp>
        <p:nvSpPr>
          <p:cNvPr name="Freeform 13" id="13"/>
          <p:cNvSpPr/>
          <p:nvPr/>
        </p:nvSpPr>
        <p:spPr>
          <a:xfrm flipH="false" flipV="false" rot="0">
            <a:off x="1540633" y="3018136"/>
            <a:ext cx="7315200" cy="1801368"/>
          </a:xfrm>
          <a:custGeom>
            <a:avLst/>
            <a:gdLst/>
            <a:ahLst/>
            <a:cxnLst/>
            <a:rect r="r" b="b" t="t" l="l"/>
            <a:pathLst>
              <a:path h="1801368" w="7315200">
                <a:moveTo>
                  <a:pt x="0" y="0"/>
                </a:moveTo>
                <a:lnTo>
                  <a:pt x="7315200" y="0"/>
                </a:lnTo>
                <a:lnTo>
                  <a:pt x="7315200" y="1801368"/>
                </a:lnTo>
                <a:lnTo>
                  <a:pt x="0" y="18013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959353" y="3570802"/>
            <a:ext cx="6477761" cy="572244"/>
          </a:xfrm>
          <a:prstGeom prst="rect">
            <a:avLst/>
          </a:prstGeom>
        </p:spPr>
        <p:txBody>
          <a:bodyPr anchor="t" rtlCol="false" tIns="0" lIns="0" bIns="0" rIns="0">
            <a:spAutoFit/>
          </a:bodyPr>
          <a:lstStyle/>
          <a:p>
            <a:pPr algn="ctr" marL="0" indent="0" lvl="0">
              <a:lnSpc>
                <a:spcPts val="4683"/>
              </a:lnSpc>
              <a:spcBef>
                <a:spcPct val="0"/>
              </a:spcBef>
            </a:pPr>
            <a:r>
              <a:rPr lang="en-US" sz="3345">
                <a:solidFill>
                  <a:srgbClr val="FFFFFF"/>
                </a:solidFill>
                <a:latin typeface="Tomorrow"/>
                <a:ea typeface="Tomorrow"/>
                <a:cs typeface="Tomorrow"/>
                <a:sym typeface="Tomorrow"/>
              </a:rPr>
              <a:t>GRADIO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131234" y="-162257"/>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1028700"/>
            <a:ext cx="8962228" cy="9026164"/>
          </a:xfrm>
          <a:custGeom>
            <a:avLst/>
            <a:gdLst/>
            <a:ahLst/>
            <a:cxnLst/>
            <a:rect r="r" b="b" t="t" l="l"/>
            <a:pathLst>
              <a:path h="9026164" w="8962228">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71205" y="4256076"/>
            <a:ext cx="6170503" cy="6304473"/>
          </a:xfrm>
          <a:custGeom>
            <a:avLst/>
            <a:gdLst/>
            <a:ahLst/>
            <a:cxnLst/>
            <a:rect r="r" b="b" t="t" l="l"/>
            <a:pathLst>
              <a:path h="6304473" w="6170503">
                <a:moveTo>
                  <a:pt x="0" y="0"/>
                </a:moveTo>
                <a:lnTo>
                  <a:pt x="6170503" y="0"/>
                </a:lnTo>
                <a:lnTo>
                  <a:pt x="6170503" y="6304472"/>
                </a:lnTo>
                <a:lnTo>
                  <a:pt x="0" y="6304472"/>
                </a:lnTo>
                <a:lnTo>
                  <a:pt x="0" y="0"/>
                </a:lnTo>
                <a:close/>
              </a:path>
            </a:pathLst>
          </a:custGeom>
          <a:blipFill>
            <a:blip r:embed="rId6"/>
            <a:stretch>
              <a:fillRect l="0" t="0" r="0" b="0"/>
            </a:stretch>
          </a:blipFill>
        </p:spPr>
      </p:sp>
      <p:sp>
        <p:nvSpPr>
          <p:cNvPr name="Freeform 5" id="5">
            <a:hlinkClick r:id="rId8" tooltip="https://www.icicicareers.com/website/Jobs/Hot-Jobs/2490146.html"/>
          </p:cNvPr>
          <p:cNvSpPr/>
          <p:nvPr/>
        </p:nvSpPr>
        <p:spPr>
          <a:xfrm flipH="false" flipV="false" rot="0">
            <a:off x="360898" y="1969157"/>
            <a:ext cx="3634186" cy="1170357"/>
          </a:xfrm>
          <a:custGeom>
            <a:avLst/>
            <a:gdLst/>
            <a:ahLst/>
            <a:cxnLst/>
            <a:rect r="r" b="b" t="t" l="l"/>
            <a:pathLst>
              <a:path h="1170357" w="3634186">
                <a:moveTo>
                  <a:pt x="0" y="0"/>
                </a:moveTo>
                <a:lnTo>
                  <a:pt x="3634186" y="0"/>
                </a:lnTo>
                <a:lnTo>
                  <a:pt x="3634186" y="1170357"/>
                </a:lnTo>
                <a:lnTo>
                  <a:pt x="0" y="1170357"/>
                </a:lnTo>
                <a:lnTo>
                  <a:pt x="0" y="0"/>
                </a:lnTo>
                <a:close/>
              </a:path>
            </a:pathLst>
          </a:custGeom>
          <a:blipFill>
            <a:blip r:embed="rId7"/>
            <a:stretch>
              <a:fillRect l="0" t="-121506" r="0" b="-89012"/>
            </a:stretch>
          </a:blipFill>
          <a:ln w="38100" cap="sq">
            <a:solidFill>
              <a:srgbClr val="000000"/>
            </a:solidFill>
            <a:prstDash val="solid"/>
            <a:miter/>
          </a:ln>
        </p:spPr>
      </p:sp>
      <p:sp>
        <p:nvSpPr>
          <p:cNvPr name="TextBox 6" id="6"/>
          <p:cNvSpPr txBox="true"/>
          <p:nvPr/>
        </p:nvSpPr>
        <p:spPr>
          <a:xfrm rot="0">
            <a:off x="5811599" y="3027945"/>
            <a:ext cx="6664801" cy="2876173"/>
          </a:xfrm>
          <a:prstGeom prst="rect">
            <a:avLst/>
          </a:prstGeom>
        </p:spPr>
        <p:txBody>
          <a:bodyPr anchor="t" rtlCol="false" tIns="0" lIns="0" bIns="0" rIns="0">
            <a:spAutoFit/>
          </a:bodyPr>
          <a:lstStyle/>
          <a:p>
            <a:pPr algn="ctr" marL="0" indent="0" lvl="0">
              <a:lnSpc>
                <a:spcPts val="7716"/>
              </a:lnSpc>
              <a:spcBef>
                <a:spcPct val="0"/>
              </a:spcBef>
            </a:pPr>
            <a:r>
              <a:rPr lang="en-US" sz="5511">
                <a:solidFill>
                  <a:srgbClr val="FFFFFF"/>
                </a:solidFill>
                <a:latin typeface="HK Modular"/>
                <a:ea typeface="HK Modular"/>
                <a:cs typeface="HK Modular"/>
                <a:sym typeface="HK Modular"/>
              </a:rPr>
              <a:t>Lets’s put a url of Job opening ....</a:t>
            </a:r>
          </a:p>
        </p:txBody>
      </p:sp>
      <p:sp>
        <p:nvSpPr>
          <p:cNvPr name="AutoShape 7" id="7"/>
          <p:cNvSpPr/>
          <p:nvPr/>
        </p:nvSpPr>
        <p:spPr>
          <a:xfrm flipV="true">
            <a:off x="1729717" y="3139514"/>
            <a:ext cx="448275" cy="1174224"/>
          </a:xfrm>
          <a:prstGeom prst="line">
            <a:avLst/>
          </a:prstGeom>
          <a:ln cap="flat" w="38100">
            <a:solidFill>
              <a:srgbClr val="FFFFFF"/>
            </a:solidFill>
            <a:prstDash val="solid"/>
            <a:headEnd type="triangle" len="med" w="lg"/>
            <a:tailEnd type="triangle" len="med" w="lg"/>
          </a:ln>
        </p:spPr>
      </p:sp>
      <p:sp>
        <p:nvSpPr>
          <p:cNvPr name="TextBox 8" id="8"/>
          <p:cNvSpPr txBox="true"/>
          <p:nvPr/>
        </p:nvSpPr>
        <p:spPr>
          <a:xfrm rot="0">
            <a:off x="1028700" y="271750"/>
            <a:ext cx="13943217" cy="499974"/>
          </a:xfrm>
          <a:prstGeom prst="rect">
            <a:avLst/>
          </a:prstGeom>
        </p:spPr>
        <p:txBody>
          <a:bodyPr anchor="t" rtlCol="false" tIns="0" lIns="0" bIns="0" rIns="0">
            <a:spAutoFit/>
          </a:bodyPr>
          <a:lstStyle/>
          <a:p>
            <a:pPr algn="ctr">
              <a:lnSpc>
                <a:spcPts val="4103"/>
              </a:lnSpc>
            </a:pPr>
            <a:r>
              <a:rPr lang="en-US" sz="2930">
                <a:solidFill>
                  <a:srgbClr val="FFFFFF"/>
                </a:solidFill>
                <a:latin typeface="Canva Sans"/>
                <a:ea typeface="Canva Sans"/>
                <a:cs typeface="Canva Sans"/>
                <a:sym typeface="Canva Sans"/>
              </a:rPr>
              <a:t>website : https://www.icicicareers.com/website/Jobs/Hot-Jobs/2490146.html</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131234" y="-162257"/>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62886" y="630418"/>
            <a:ext cx="8962228" cy="9026164"/>
          </a:xfrm>
          <a:custGeom>
            <a:avLst/>
            <a:gdLst/>
            <a:ahLst/>
            <a:cxnLst/>
            <a:rect r="r" b="b" t="t" l="l"/>
            <a:pathLst>
              <a:path h="9026164" w="8962228">
                <a:moveTo>
                  <a:pt x="0" y="0"/>
                </a:moveTo>
                <a:lnTo>
                  <a:pt x="8962228" y="0"/>
                </a:lnTo>
                <a:lnTo>
                  <a:pt x="8962228" y="9026164"/>
                </a:lnTo>
                <a:lnTo>
                  <a:pt x="0" y="90261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599298" y="4578042"/>
            <a:ext cx="7089405" cy="1007091"/>
          </a:xfrm>
          <a:prstGeom prst="rect">
            <a:avLst/>
          </a:prstGeom>
        </p:spPr>
        <p:txBody>
          <a:bodyPr anchor="t" rtlCol="false" tIns="0" lIns="0" bIns="0" rIns="0">
            <a:spAutoFit/>
          </a:bodyPr>
          <a:lstStyle/>
          <a:p>
            <a:pPr algn="ctr" marL="0" indent="0" lvl="0">
              <a:lnSpc>
                <a:spcPts val="8208"/>
              </a:lnSpc>
              <a:spcBef>
                <a:spcPct val="0"/>
              </a:spcBef>
            </a:pPr>
            <a:r>
              <a:rPr lang="en-US" sz="5863">
                <a:solidFill>
                  <a:srgbClr val="FFFFFF"/>
                </a:solidFill>
                <a:latin typeface="HK Modular"/>
                <a:ea typeface="HK Modular"/>
                <a:cs typeface="HK Modular"/>
                <a:sym typeface="HK Modular"/>
              </a:rPr>
              <a:t>...</a:t>
            </a:r>
          </a:p>
        </p:txBody>
      </p:sp>
      <p:sp>
        <p:nvSpPr>
          <p:cNvPr name="Freeform 5" id="5"/>
          <p:cNvSpPr/>
          <p:nvPr/>
        </p:nvSpPr>
        <p:spPr>
          <a:xfrm flipH="false" flipV="false" rot="0">
            <a:off x="-571205" y="4256076"/>
            <a:ext cx="6170503" cy="6304473"/>
          </a:xfrm>
          <a:custGeom>
            <a:avLst/>
            <a:gdLst/>
            <a:ahLst/>
            <a:cxnLst/>
            <a:rect r="r" b="b" t="t" l="l"/>
            <a:pathLst>
              <a:path h="6304473" w="6170503">
                <a:moveTo>
                  <a:pt x="0" y="0"/>
                </a:moveTo>
                <a:lnTo>
                  <a:pt x="6170503" y="0"/>
                </a:lnTo>
                <a:lnTo>
                  <a:pt x="6170503" y="6304472"/>
                </a:lnTo>
                <a:lnTo>
                  <a:pt x="0" y="6304472"/>
                </a:lnTo>
                <a:lnTo>
                  <a:pt x="0" y="0"/>
                </a:lnTo>
                <a:close/>
              </a:path>
            </a:pathLst>
          </a:custGeom>
          <a:blipFill>
            <a:blip r:embed="rId6"/>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0688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1131234" y="-162257"/>
            <a:ext cx="20550468" cy="10611514"/>
          </a:xfrm>
          <a:custGeom>
            <a:avLst/>
            <a:gdLst/>
            <a:ahLst/>
            <a:cxnLst/>
            <a:rect r="r" b="b" t="t" l="l"/>
            <a:pathLst>
              <a:path h="10611514" w="20550468">
                <a:moveTo>
                  <a:pt x="0" y="0"/>
                </a:moveTo>
                <a:lnTo>
                  <a:pt x="20550468" y="0"/>
                </a:lnTo>
                <a:lnTo>
                  <a:pt x="20550468" y="10611514"/>
                </a:lnTo>
                <a:lnTo>
                  <a:pt x="0" y="10611514"/>
                </a:lnTo>
                <a:lnTo>
                  <a:pt x="0" y="0"/>
                </a:lnTo>
                <a:close/>
              </a:path>
            </a:pathLst>
          </a:custGeom>
          <a:blipFill>
            <a:blip r:embed="rId2">
              <a:alphaModFix amt="5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2615737" y="314830"/>
            <a:ext cx="6342923" cy="713870"/>
          </a:xfrm>
          <a:prstGeom prst="rect">
            <a:avLst/>
          </a:prstGeom>
        </p:spPr>
        <p:txBody>
          <a:bodyPr anchor="t" rtlCol="false" tIns="0" lIns="0" bIns="0" rIns="0">
            <a:spAutoFit/>
          </a:bodyPr>
          <a:lstStyle/>
          <a:p>
            <a:pPr algn="ctr" marL="0" indent="0" lvl="0">
              <a:lnSpc>
                <a:spcPts val="5802"/>
              </a:lnSpc>
              <a:spcBef>
                <a:spcPct val="0"/>
              </a:spcBef>
            </a:pPr>
            <a:r>
              <a:rPr lang="en-US" sz="4144">
                <a:solidFill>
                  <a:srgbClr val="FFFFFF"/>
                </a:solidFill>
                <a:latin typeface="HK Modular"/>
                <a:ea typeface="HK Modular"/>
                <a:cs typeface="HK Modular"/>
                <a:sym typeface="HK Modular"/>
              </a:rPr>
              <a:t>Result: </a:t>
            </a:r>
          </a:p>
        </p:txBody>
      </p:sp>
      <p:sp>
        <p:nvSpPr>
          <p:cNvPr name="TextBox 4" id="4"/>
          <p:cNvSpPr txBox="true"/>
          <p:nvPr/>
        </p:nvSpPr>
        <p:spPr>
          <a:xfrm rot="0">
            <a:off x="318376" y="362455"/>
            <a:ext cx="17255593" cy="9884134"/>
          </a:xfrm>
          <a:prstGeom prst="rect">
            <a:avLst/>
          </a:prstGeom>
        </p:spPr>
        <p:txBody>
          <a:bodyPr anchor="t" rtlCol="false" tIns="0" lIns="0" bIns="0" rIns="0">
            <a:spAutoFit/>
          </a:bodyPr>
          <a:lstStyle/>
          <a:p>
            <a:pPr algn="just">
              <a:lnSpc>
                <a:spcPts val="2780"/>
              </a:lnSpc>
            </a:pPr>
            <a:r>
              <a:rPr lang="en-US" sz="1985">
                <a:solidFill>
                  <a:srgbClr val="FFFFFF"/>
                </a:solidFill>
                <a:latin typeface="Canva Sans"/>
                <a:ea typeface="Canva Sans"/>
                <a:cs typeface="Canva Sans"/>
                <a:sym typeface="Canva Sans"/>
              </a:rPr>
              <a:t>Subject: Expert Application Security Solutions for ICICI Bank</a:t>
            </a:r>
          </a:p>
          <a:p>
            <a:pPr algn="just">
              <a:lnSpc>
                <a:spcPts val="2780"/>
              </a:lnSpc>
            </a:pPr>
          </a:p>
          <a:p>
            <a:pPr algn="just">
              <a:lnSpc>
                <a:spcPts val="2780"/>
              </a:lnSpc>
            </a:pPr>
            <a:r>
              <a:rPr lang="en-US" sz="1985">
                <a:solidFill>
                  <a:srgbClr val="FFFFFF"/>
                </a:solidFill>
                <a:latin typeface="Canva Sans"/>
                <a:ea typeface="Canva Sans"/>
                <a:cs typeface="Canva Sans"/>
                <a:sym typeface="Canva Sans"/>
              </a:rPr>
              <a:t>Dear Hiring Manager,</a:t>
            </a:r>
          </a:p>
          <a:p>
            <a:pPr algn="just">
              <a:lnSpc>
                <a:spcPts val="2780"/>
              </a:lnSpc>
            </a:pPr>
          </a:p>
          <a:p>
            <a:pPr algn="just">
              <a:lnSpc>
                <a:spcPts val="2780"/>
              </a:lnSpc>
            </a:pPr>
            <a:r>
              <a:rPr lang="en-US" sz="1985">
                <a:solidFill>
                  <a:srgbClr val="FFFFFF"/>
                </a:solidFill>
                <a:latin typeface="Canva Sans"/>
                <a:ea typeface="Canva Sans"/>
                <a:cs typeface="Canva Sans"/>
                <a:sym typeface="Canva Sans"/>
              </a:rPr>
              <a:t>I came across the job description for the Application Security Manager role at ICICI Bank and was impressed by the organization's commitment to providing secure services to its customers. As a Business Development Executive at imarticus learning, I believe our company can provide the necessary expertise to support your application security needs.</a:t>
            </a:r>
          </a:p>
          <a:p>
            <a:pPr algn="just">
              <a:lnSpc>
                <a:spcPts val="2780"/>
              </a:lnSpc>
            </a:pPr>
          </a:p>
          <a:p>
            <a:pPr algn="just">
              <a:lnSpc>
                <a:spcPts val="2780"/>
              </a:lnSpc>
            </a:pPr>
            <a:r>
              <a:rPr lang="en-US" sz="1985">
                <a:solidFill>
                  <a:srgbClr val="FFFFFF"/>
                </a:solidFill>
                <a:latin typeface="Canva Sans"/>
                <a:ea typeface="Canva Sans"/>
                <a:cs typeface="Canva Sans"/>
                <a:sym typeface="Canva Sans"/>
              </a:rPr>
              <a:t>Our team at imarticus learning has extensive experience in developing and implementing secure solutions for various industries. We understand the importance of staying up-to-date with the latest security technologies, including Cloud security and recent trends. Our expertise in Network Security technology, including Firewall, IPS, VPN, Gateway security solutions, proxy, and web filtering, aligns with the requirements of the Application Security Manager role.</a:t>
            </a:r>
          </a:p>
          <a:p>
            <a:pPr algn="just">
              <a:lnSpc>
                <a:spcPts val="2780"/>
              </a:lnSpc>
            </a:pPr>
          </a:p>
          <a:p>
            <a:pPr algn="just">
              <a:lnSpc>
                <a:spcPts val="2780"/>
              </a:lnSpc>
            </a:pPr>
            <a:r>
              <a:rPr lang="en-US" sz="1985">
                <a:solidFill>
                  <a:srgbClr val="FFFFFF"/>
                </a:solidFill>
                <a:latin typeface="Canva Sans"/>
                <a:ea typeface="Canva Sans"/>
                <a:cs typeface="Canva Sans"/>
                <a:sym typeface="Canva Sans"/>
              </a:rPr>
              <a:t>We have a proven track record of delivering scalable and efficient solutions that meet the highest security standards. Our portfolio includes:</a:t>
            </a:r>
          </a:p>
          <a:p>
            <a:pPr algn="just">
              <a:lnSpc>
                <a:spcPts val="2780"/>
              </a:lnSpc>
            </a:pPr>
          </a:p>
          <a:p>
            <a:pPr algn="just">
              <a:lnSpc>
                <a:spcPts val="2780"/>
              </a:lnSpc>
            </a:pPr>
            <a:r>
              <a:rPr lang="en-US" sz="1985">
                <a:solidFill>
                  <a:srgbClr val="FFFFFF"/>
                </a:solidFill>
                <a:latin typeface="Canva Sans"/>
                <a:ea typeface="Canva Sans"/>
                <a:cs typeface="Canva Sans"/>
                <a:sym typeface="Canva Sans"/>
              </a:rPr>
              <a:t>* DevOps solutions that ensure seamless integration of security protocols (https://example.com/devops-portfolio)</a:t>
            </a:r>
          </a:p>
          <a:p>
            <a:pPr algn="just">
              <a:lnSpc>
                <a:spcPts val="2780"/>
              </a:lnSpc>
            </a:pPr>
            <a:r>
              <a:rPr lang="en-US" sz="1985">
                <a:solidFill>
                  <a:srgbClr val="FFFFFF"/>
                </a:solidFill>
                <a:latin typeface="Canva Sans"/>
                <a:ea typeface="Canva Sans"/>
                <a:cs typeface="Canva Sans"/>
                <a:sym typeface="Canva Sans"/>
              </a:rPr>
              <a:t>* Cloud-based security solutions that provide real-time threat detection and mitigation (https://example.com/ml-python-portfolio)</a:t>
            </a:r>
          </a:p>
          <a:p>
            <a:pPr algn="just">
              <a:lnSpc>
                <a:spcPts val="2780"/>
              </a:lnSpc>
            </a:pPr>
            <a:r>
              <a:rPr lang="en-US" sz="1985">
                <a:solidFill>
                  <a:srgbClr val="FFFFFF"/>
                </a:solidFill>
                <a:latin typeface="Canva Sans"/>
                <a:ea typeface="Canva Sans"/>
                <a:cs typeface="Canva Sans"/>
                <a:sym typeface="Canva Sans"/>
              </a:rPr>
              <a:t>* Mobile application security solutions that protect against vulnerabilities and data breaches (https://example.com/kotlin-android-portfolio)</a:t>
            </a:r>
          </a:p>
          <a:p>
            <a:pPr algn="just">
              <a:lnSpc>
                <a:spcPts val="2780"/>
              </a:lnSpc>
            </a:pPr>
          </a:p>
          <a:p>
            <a:pPr algn="just">
              <a:lnSpc>
                <a:spcPts val="2780"/>
              </a:lnSpc>
            </a:pPr>
            <a:r>
              <a:rPr lang="en-US" sz="1985">
                <a:solidFill>
                  <a:srgbClr val="FFFFFF"/>
                </a:solidFill>
                <a:latin typeface="Canva Sans"/>
                <a:ea typeface="Canva Sans"/>
                <a:cs typeface="Canva Sans"/>
                <a:sym typeface="Canva Sans"/>
              </a:rPr>
              <a:t>Our team is well-versed in various security frameworks, including OWASP, SANS, and MITRE ATT&amp;CK. We can provide guidance on application security best practices, support remediation efforts, and track open issues to ensure timely remediation.</a:t>
            </a:r>
          </a:p>
          <a:p>
            <a:pPr algn="just">
              <a:lnSpc>
                <a:spcPts val="2780"/>
              </a:lnSpc>
            </a:pPr>
          </a:p>
          <a:p>
            <a:pPr algn="just">
              <a:lnSpc>
                <a:spcPts val="2780"/>
              </a:lnSpc>
            </a:pPr>
            <a:r>
              <a:rPr lang="en-US" sz="1985">
                <a:solidFill>
                  <a:srgbClr val="FFFFFF"/>
                </a:solidFill>
                <a:latin typeface="Canva Sans"/>
                <a:ea typeface="Canva Sans"/>
                <a:cs typeface="Canva Sans"/>
                <a:sym typeface="Canva Sans"/>
              </a:rPr>
              <a:t>I would be happy to discuss how imarticus learning can support ICICI Bank's application security needs. Please let me know if you would like to schedule a call to explore this further.</a:t>
            </a:r>
          </a:p>
          <a:p>
            <a:pPr algn="just">
              <a:lnSpc>
                <a:spcPts val="3060"/>
              </a:lnSpc>
            </a:pPr>
            <a:r>
              <a:rPr lang="en-US" sz="2185">
                <a:solidFill>
                  <a:srgbClr val="FFFFFF"/>
                </a:solidFill>
                <a:latin typeface="Canva Sans"/>
                <a:ea typeface="Canva Sans"/>
                <a:cs typeface="Canva Sans"/>
                <a:sym typeface="Canva Sans"/>
              </a:rPr>
              <a:t>Best regards,</a:t>
            </a:r>
          </a:p>
          <a:p>
            <a:pPr algn="just">
              <a:lnSpc>
                <a:spcPts val="2780"/>
              </a:lnSpc>
            </a:pPr>
            <a:r>
              <a:rPr lang="en-US" sz="1985">
                <a:solidFill>
                  <a:srgbClr val="FFFFFF"/>
                </a:solidFill>
                <a:latin typeface="Canva Sans"/>
                <a:ea typeface="Canva Sans"/>
                <a:cs typeface="Canva Sans"/>
                <a:sym typeface="Canva Sans"/>
              </a:rPr>
              <a:t>Mayank</a:t>
            </a:r>
          </a:p>
          <a:p>
            <a:pPr algn="just">
              <a:lnSpc>
                <a:spcPts val="2780"/>
              </a:lnSpc>
            </a:pPr>
            <a:r>
              <a:rPr lang="en-US" sz="1985">
                <a:solidFill>
                  <a:srgbClr val="FFFFFF"/>
                </a:solidFill>
                <a:latin typeface="Canva Sans"/>
                <a:ea typeface="Canva Sans"/>
                <a:cs typeface="Canva Sans"/>
                <a:sym typeface="Canva Sans"/>
              </a:rPr>
              <a:t>Business Development Executive</a:t>
            </a:r>
          </a:p>
          <a:p>
            <a:pPr algn="just">
              <a:lnSpc>
                <a:spcPts val="2780"/>
              </a:lnSpc>
              <a:spcBef>
                <a:spcPct val="0"/>
              </a:spcBef>
            </a:pPr>
            <a:r>
              <a:rPr lang="en-US" sz="1985">
                <a:solidFill>
                  <a:srgbClr val="FFFFFF"/>
                </a:solidFill>
                <a:latin typeface="Canva Sans"/>
                <a:ea typeface="Canva Sans"/>
                <a:cs typeface="Canva Sans"/>
                <a:sym typeface="Canva Sans"/>
              </a:rPr>
              <a:t>imarticus learning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3949">
                <a:alpha val="100000"/>
              </a:srgbClr>
            </a:gs>
            <a:gs pos="50000">
              <a:srgbClr val="010219">
                <a:alpha val="100000"/>
              </a:srgbClr>
            </a:gs>
            <a:gs pos="100000">
              <a:srgbClr val="000224">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TextBox 2" id="2"/>
          <p:cNvSpPr txBox="true"/>
          <p:nvPr/>
        </p:nvSpPr>
        <p:spPr>
          <a:xfrm rot="0">
            <a:off x="1540633" y="3825337"/>
            <a:ext cx="7030136" cy="3251765"/>
          </a:xfrm>
          <a:prstGeom prst="rect">
            <a:avLst/>
          </a:prstGeom>
        </p:spPr>
        <p:txBody>
          <a:bodyPr anchor="t" rtlCol="false" tIns="0" lIns="0" bIns="0" rIns="0">
            <a:spAutoFit/>
          </a:bodyPr>
          <a:lstStyle/>
          <a:p>
            <a:pPr algn="l" marL="794036" indent="-397018" lvl="1">
              <a:lnSpc>
                <a:spcPts val="4266"/>
              </a:lnSpc>
              <a:buFont typeface="Arial"/>
              <a:buChar char="•"/>
            </a:pPr>
            <a:r>
              <a:rPr lang="en-US" sz="3677">
                <a:solidFill>
                  <a:srgbClr val="FFFFFF"/>
                </a:solidFill>
                <a:latin typeface="Tomorrow"/>
                <a:ea typeface="Tomorrow"/>
                <a:cs typeface="Tomorrow"/>
                <a:sym typeface="Tomorrow"/>
              </a:rPr>
              <a:t>Content Creation</a:t>
            </a:r>
          </a:p>
          <a:p>
            <a:pPr algn="l" marL="794036" indent="-397018" lvl="1">
              <a:lnSpc>
                <a:spcPts val="4266"/>
              </a:lnSpc>
              <a:buFont typeface="Arial"/>
              <a:buChar char="•"/>
            </a:pPr>
            <a:r>
              <a:rPr lang="en-US" sz="3677">
                <a:solidFill>
                  <a:srgbClr val="FFFFFF"/>
                </a:solidFill>
                <a:latin typeface="Tomorrow"/>
                <a:ea typeface="Tomorrow"/>
                <a:cs typeface="Tomorrow"/>
                <a:sym typeface="Tomorrow"/>
              </a:rPr>
              <a:t>Customer Service</a:t>
            </a:r>
          </a:p>
          <a:p>
            <a:pPr algn="l" marL="794036" indent="-397018" lvl="1">
              <a:lnSpc>
                <a:spcPts val="4266"/>
              </a:lnSpc>
              <a:buFont typeface="Arial"/>
              <a:buChar char="•"/>
            </a:pPr>
            <a:r>
              <a:rPr lang="en-US" sz="3677">
                <a:solidFill>
                  <a:srgbClr val="FFFFFF"/>
                </a:solidFill>
                <a:latin typeface="Tomorrow"/>
                <a:ea typeface="Tomorrow"/>
                <a:cs typeface="Tomorrow"/>
                <a:sym typeface="Tomorrow"/>
              </a:rPr>
              <a:t>Language Translation</a:t>
            </a:r>
          </a:p>
          <a:p>
            <a:pPr algn="l" marL="794036" indent="-397018" lvl="1">
              <a:lnSpc>
                <a:spcPts val="4266"/>
              </a:lnSpc>
              <a:buFont typeface="Arial"/>
              <a:buChar char="•"/>
            </a:pPr>
            <a:r>
              <a:rPr lang="en-US" sz="3677">
                <a:solidFill>
                  <a:srgbClr val="FFFFFF"/>
                </a:solidFill>
                <a:latin typeface="Tomorrow"/>
                <a:ea typeface="Tomorrow"/>
                <a:cs typeface="Tomorrow"/>
                <a:sym typeface="Tomorrow"/>
              </a:rPr>
              <a:t>Education</a:t>
            </a:r>
          </a:p>
          <a:p>
            <a:pPr algn="l" marL="794036" indent="-397018" lvl="1">
              <a:lnSpc>
                <a:spcPts val="4266"/>
              </a:lnSpc>
              <a:buFont typeface="Arial"/>
              <a:buChar char="•"/>
            </a:pPr>
            <a:r>
              <a:rPr lang="en-US" sz="3677">
                <a:solidFill>
                  <a:srgbClr val="FFFFFF"/>
                </a:solidFill>
                <a:latin typeface="Tomorrow"/>
                <a:ea typeface="Tomorrow"/>
                <a:cs typeface="Tomorrow"/>
                <a:sym typeface="Tomorrow"/>
              </a:rPr>
              <a:t>Research and Analysis</a:t>
            </a:r>
          </a:p>
          <a:p>
            <a:pPr algn="l">
              <a:lnSpc>
                <a:spcPts val="4266"/>
              </a:lnSpc>
            </a:pPr>
          </a:p>
        </p:txBody>
      </p:sp>
      <p:sp>
        <p:nvSpPr>
          <p:cNvPr name="Freeform 3" id="3"/>
          <p:cNvSpPr/>
          <p:nvPr/>
        </p:nvSpPr>
        <p:spPr>
          <a:xfrm flipH="false" flipV="false" rot="0">
            <a:off x="14981400" y="6241681"/>
            <a:ext cx="3625446" cy="4354890"/>
          </a:xfrm>
          <a:custGeom>
            <a:avLst/>
            <a:gdLst/>
            <a:ahLst/>
            <a:cxnLst/>
            <a:rect r="r" b="b" t="t" l="l"/>
            <a:pathLst>
              <a:path h="4354890" w="3625446">
                <a:moveTo>
                  <a:pt x="0" y="0"/>
                </a:moveTo>
                <a:lnTo>
                  <a:pt x="3625446" y="0"/>
                </a:lnTo>
                <a:lnTo>
                  <a:pt x="3625446" y="4354890"/>
                </a:lnTo>
                <a:lnTo>
                  <a:pt x="0" y="4354890"/>
                </a:lnTo>
                <a:lnTo>
                  <a:pt x="0" y="0"/>
                </a:lnTo>
                <a:close/>
              </a:path>
            </a:pathLst>
          </a:custGeom>
          <a:blipFill>
            <a:blip r:embed="rId2"/>
            <a:stretch>
              <a:fillRect l="0" t="0" r="0" b="0"/>
            </a:stretch>
          </a:blipFill>
        </p:spPr>
      </p:sp>
      <p:sp>
        <p:nvSpPr>
          <p:cNvPr name="TextBox 4" id="4"/>
          <p:cNvSpPr txBox="true"/>
          <p:nvPr/>
        </p:nvSpPr>
        <p:spPr>
          <a:xfrm rot="0">
            <a:off x="2254557" y="1141533"/>
            <a:ext cx="15004743" cy="713385"/>
          </a:xfrm>
          <a:prstGeom prst="rect">
            <a:avLst/>
          </a:prstGeom>
        </p:spPr>
        <p:txBody>
          <a:bodyPr anchor="t" rtlCol="false" tIns="0" lIns="0" bIns="0" rIns="0">
            <a:spAutoFit/>
          </a:bodyPr>
          <a:lstStyle/>
          <a:p>
            <a:pPr algn="l" marL="0" indent="0" lvl="0">
              <a:lnSpc>
                <a:spcPts val="5829"/>
              </a:lnSpc>
              <a:spcBef>
                <a:spcPct val="0"/>
              </a:spcBef>
            </a:pPr>
            <a:r>
              <a:rPr lang="en-US" sz="4163">
                <a:solidFill>
                  <a:srgbClr val="FFFFFF"/>
                </a:solidFill>
                <a:latin typeface="HK Modular"/>
                <a:ea typeface="HK Modular"/>
                <a:cs typeface="HK Modular"/>
                <a:sym typeface="HK Modular"/>
              </a:rPr>
              <a:t>Use of text generation</a:t>
            </a:r>
          </a:p>
        </p:txBody>
      </p:sp>
      <p:grpSp>
        <p:nvGrpSpPr>
          <p:cNvPr name="Group 5" id="5"/>
          <p:cNvGrpSpPr/>
          <p:nvPr/>
        </p:nvGrpSpPr>
        <p:grpSpPr>
          <a:xfrm rot="0">
            <a:off x="1021921" y="1028700"/>
            <a:ext cx="1037426" cy="1037426"/>
            <a:chOff x="0" y="0"/>
            <a:chExt cx="1383234" cy="1383234"/>
          </a:xfrm>
        </p:grpSpPr>
        <p:sp>
          <p:nvSpPr>
            <p:cNvPr name="Freeform 6" id="6"/>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3"/>
              <a:stretch>
                <a:fillRect l="0" t="0" r="0" b="0"/>
              </a:stretch>
            </a:blipFill>
          </p:spPr>
        </p:sp>
        <p:sp>
          <p:nvSpPr>
            <p:cNvPr name="TextBox 7" id="7"/>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ea typeface="HK Modular"/>
                  <a:cs typeface="HK Modular"/>
                  <a:sym typeface="HK Modular"/>
                </a:rPr>
                <a:t>5</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1A0242">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99888" y="-42468"/>
            <a:ext cx="20487775" cy="10371936"/>
          </a:xfrm>
          <a:custGeom>
            <a:avLst/>
            <a:gdLst/>
            <a:ahLst/>
            <a:cxnLst/>
            <a:rect r="r" b="b" t="t" l="l"/>
            <a:pathLst>
              <a:path h="10371936" w="20487775">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177907" y="4013343"/>
            <a:ext cx="5423487" cy="863734"/>
          </a:xfrm>
          <a:prstGeom prst="rect">
            <a:avLst/>
          </a:prstGeom>
        </p:spPr>
        <p:txBody>
          <a:bodyPr anchor="t" rtlCol="false" tIns="0" lIns="0" bIns="0" rIns="0">
            <a:spAutoFit/>
          </a:bodyPr>
          <a:lstStyle/>
          <a:p>
            <a:pPr algn="ctr">
              <a:lnSpc>
                <a:spcPts val="6992"/>
              </a:lnSpc>
              <a:spcBef>
                <a:spcPct val="0"/>
              </a:spcBef>
            </a:pPr>
            <a:r>
              <a:rPr lang="en-US" sz="4994" u="sng">
                <a:solidFill>
                  <a:srgbClr val="FFFFFF"/>
                </a:solidFill>
                <a:latin typeface="HK Modular"/>
                <a:ea typeface="HK Modular"/>
                <a:cs typeface="HK Modular"/>
                <a:sym typeface="HK Modular"/>
                <a:hlinkClick r:id="rId4" tooltip="http://localhost:8506"/>
              </a:rPr>
              <a:t>THANK YOU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1A0242">
                <a:alpha val="100000"/>
              </a:srgbClr>
            </a:gs>
            <a:gs pos="100000">
              <a:srgbClr val="00000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1099888" y="-42468"/>
            <a:ext cx="20487775" cy="10371936"/>
          </a:xfrm>
          <a:custGeom>
            <a:avLst/>
            <a:gdLst/>
            <a:ahLst/>
            <a:cxnLst/>
            <a:rect r="r" b="b" t="t" l="l"/>
            <a:pathLst>
              <a:path h="10371936" w="20487775">
                <a:moveTo>
                  <a:pt x="0" y="0"/>
                </a:moveTo>
                <a:lnTo>
                  <a:pt x="20487776" y="0"/>
                </a:lnTo>
                <a:lnTo>
                  <a:pt x="20487776" y="10371936"/>
                </a:lnTo>
                <a:lnTo>
                  <a:pt x="0" y="103719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471499"/>
            <a:ext cx="8572646" cy="686459"/>
          </a:xfrm>
          <a:prstGeom prst="rect">
            <a:avLst/>
          </a:prstGeom>
        </p:spPr>
        <p:txBody>
          <a:bodyPr anchor="t" rtlCol="false" tIns="0" lIns="0" bIns="0" rIns="0">
            <a:spAutoFit/>
          </a:bodyPr>
          <a:lstStyle/>
          <a:p>
            <a:pPr algn="ctr">
              <a:lnSpc>
                <a:spcPts val="5534"/>
              </a:lnSpc>
              <a:spcBef>
                <a:spcPct val="0"/>
              </a:spcBef>
            </a:pPr>
            <a:r>
              <a:rPr lang="en-US" sz="3953">
                <a:solidFill>
                  <a:srgbClr val="FFFFFF"/>
                </a:solidFill>
                <a:latin typeface="HK Modular"/>
                <a:ea typeface="HK Modular"/>
                <a:cs typeface="HK Modular"/>
                <a:sym typeface="HK Modular"/>
              </a:rPr>
              <a:t>PROBLEM STATEMENT:</a:t>
            </a:r>
          </a:p>
        </p:txBody>
      </p:sp>
      <p:sp>
        <p:nvSpPr>
          <p:cNvPr name="TextBox 4" id="4"/>
          <p:cNvSpPr txBox="true"/>
          <p:nvPr/>
        </p:nvSpPr>
        <p:spPr>
          <a:xfrm rot="0">
            <a:off x="593482" y="3015195"/>
            <a:ext cx="17694518" cy="3103243"/>
          </a:xfrm>
          <a:prstGeom prst="rect">
            <a:avLst/>
          </a:prstGeom>
        </p:spPr>
        <p:txBody>
          <a:bodyPr anchor="t" rtlCol="false" tIns="0" lIns="0" bIns="0" rIns="0">
            <a:spAutoFit/>
          </a:bodyPr>
          <a:lstStyle/>
          <a:p>
            <a:pPr algn="l">
              <a:lnSpc>
                <a:spcPts val="4340"/>
              </a:lnSpc>
            </a:pPr>
            <a:r>
              <a:rPr lang="en-US" sz="3100">
                <a:solidFill>
                  <a:srgbClr val="FFFFFF"/>
                </a:solidFill>
                <a:latin typeface="Canva Sans"/>
                <a:ea typeface="Canva Sans"/>
                <a:cs typeface="Canva Sans"/>
                <a:sym typeface="Canva Sans"/>
              </a:rPr>
              <a:t>Problem: Inefficient manual cold email creation, lack of personalization, and difficulty in tailoring messages.</a:t>
            </a:r>
          </a:p>
          <a:p>
            <a:pPr algn="l">
              <a:lnSpc>
                <a:spcPts val="4340"/>
              </a:lnSpc>
            </a:pPr>
          </a:p>
          <a:p>
            <a:pPr algn="l">
              <a:lnSpc>
                <a:spcPts val="4340"/>
              </a:lnSpc>
            </a:pPr>
            <a:r>
              <a:rPr lang="en-US" sz="3100">
                <a:solidFill>
                  <a:srgbClr val="FFFFFF"/>
                </a:solidFill>
                <a:latin typeface="Canva Sans"/>
                <a:ea typeface="Canva Sans"/>
                <a:cs typeface="Canva Sans"/>
                <a:sym typeface="Canva Sans"/>
              </a:rPr>
              <a:t>Goal: To develop an LLM-powered app that automates personalized cold email creation, enhances efficiency, improves response rates, and provides customization options.</a:t>
            </a:r>
          </a:p>
          <a:p>
            <a:pPr algn="l">
              <a:lnSpc>
                <a:spcPts val="322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30D69">
                <a:alpha val="100000"/>
              </a:srgbClr>
            </a:gs>
            <a:gs pos="50000">
              <a:srgbClr val="240753">
                <a:alpha val="100000"/>
              </a:srgbClr>
            </a:gs>
            <a:gs pos="100000">
              <a:srgbClr val="2A053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5400000">
            <a:off x="-5824369" y="2552264"/>
            <a:ext cx="15261267" cy="5182472"/>
          </a:xfrm>
          <a:custGeom>
            <a:avLst/>
            <a:gdLst/>
            <a:ahLst/>
            <a:cxnLst/>
            <a:rect r="r" b="b" t="t" l="l"/>
            <a:pathLst>
              <a:path h="5182472" w="15261267">
                <a:moveTo>
                  <a:pt x="0" y="0"/>
                </a:moveTo>
                <a:lnTo>
                  <a:pt x="15261267" y="0"/>
                </a:lnTo>
                <a:lnTo>
                  <a:pt x="15261267" y="5182472"/>
                </a:lnTo>
                <a:lnTo>
                  <a:pt x="0" y="5182472"/>
                </a:lnTo>
                <a:lnTo>
                  <a:pt x="0" y="0"/>
                </a:lnTo>
                <a:close/>
              </a:path>
            </a:pathLst>
          </a:custGeom>
          <a:blipFill>
            <a:blip r:embed="rId2">
              <a:alphaModFix amt="43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457509" y="2775053"/>
            <a:ext cx="10395219" cy="6859006"/>
            <a:chOff x="0" y="0"/>
            <a:chExt cx="13860291" cy="9145341"/>
          </a:xfrm>
        </p:grpSpPr>
        <p:sp>
          <p:nvSpPr>
            <p:cNvPr name="Freeform 4" id="4"/>
            <p:cNvSpPr/>
            <p:nvPr/>
          </p:nvSpPr>
          <p:spPr>
            <a:xfrm flipH="false" flipV="false" rot="0">
              <a:off x="0" y="0"/>
              <a:ext cx="1159484" cy="1159484"/>
            </a:xfrm>
            <a:custGeom>
              <a:avLst/>
              <a:gdLst/>
              <a:ahLst/>
              <a:cxnLst/>
              <a:rect r="r" b="b" t="t" l="l"/>
              <a:pathLst>
                <a:path h="1159484" w="1159484">
                  <a:moveTo>
                    <a:pt x="0" y="0"/>
                  </a:moveTo>
                  <a:lnTo>
                    <a:pt x="1159484" y="0"/>
                  </a:lnTo>
                  <a:lnTo>
                    <a:pt x="1159484" y="1159484"/>
                  </a:lnTo>
                  <a:lnTo>
                    <a:pt x="0" y="1159484"/>
                  </a:lnTo>
                  <a:lnTo>
                    <a:pt x="0" y="0"/>
                  </a:lnTo>
                  <a:close/>
                </a:path>
              </a:pathLst>
            </a:custGeom>
            <a:blipFill>
              <a:blip r:embed="rId4"/>
              <a:stretch>
                <a:fillRect l="0" t="0" r="0" b="0"/>
              </a:stretch>
            </a:blipFill>
          </p:spPr>
        </p:sp>
        <p:sp>
          <p:nvSpPr>
            <p:cNvPr name="TextBox 5" id="5"/>
            <p:cNvSpPr txBox="true"/>
            <p:nvPr/>
          </p:nvSpPr>
          <p:spPr>
            <a:xfrm rot="0">
              <a:off x="360446" y="308587"/>
              <a:ext cx="438592" cy="494686"/>
            </a:xfrm>
            <a:prstGeom prst="rect">
              <a:avLst/>
            </a:prstGeom>
          </p:spPr>
          <p:txBody>
            <a:bodyPr anchor="t" rtlCol="false" tIns="0" lIns="0" bIns="0" rIns="0">
              <a:spAutoFit/>
            </a:bodyPr>
            <a:lstStyle/>
            <a:p>
              <a:pPr algn="ctr" marL="0" indent="0" lvl="0">
                <a:lnSpc>
                  <a:spcPts val="3131"/>
                </a:lnSpc>
                <a:spcBef>
                  <a:spcPct val="0"/>
                </a:spcBef>
              </a:pPr>
              <a:r>
                <a:rPr lang="en-US" b="true" sz="2237" strike="noStrike" u="none">
                  <a:solidFill>
                    <a:srgbClr val="FFFFFF"/>
                  </a:solidFill>
                  <a:latin typeface="HK Modular"/>
                  <a:ea typeface="HK Modular"/>
                  <a:cs typeface="HK Modular"/>
                  <a:sym typeface="HK Modular"/>
                </a:rPr>
                <a:t>1</a:t>
              </a:r>
            </a:p>
          </p:txBody>
        </p:sp>
        <p:sp>
          <p:nvSpPr>
            <p:cNvPr name="Freeform 6" id="6"/>
            <p:cNvSpPr/>
            <p:nvPr/>
          </p:nvSpPr>
          <p:spPr>
            <a:xfrm flipH="false" flipV="false" rot="0">
              <a:off x="0" y="1330596"/>
              <a:ext cx="1159484" cy="1159484"/>
            </a:xfrm>
            <a:custGeom>
              <a:avLst/>
              <a:gdLst/>
              <a:ahLst/>
              <a:cxnLst/>
              <a:rect r="r" b="b" t="t" l="l"/>
              <a:pathLst>
                <a:path h="1159484" w="1159484">
                  <a:moveTo>
                    <a:pt x="0" y="0"/>
                  </a:moveTo>
                  <a:lnTo>
                    <a:pt x="1159484" y="0"/>
                  </a:lnTo>
                  <a:lnTo>
                    <a:pt x="1159484" y="1159484"/>
                  </a:lnTo>
                  <a:lnTo>
                    <a:pt x="0" y="1159484"/>
                  </a:lnTo>
                  <a:lnTo>
                    <a:pt x="0" y="0"/>
                  </a:lnTo>
                  <a:close/>
                </a:path>
              </a:pathLst>
            </a:custGeom>
            <a:blipFill>
              <a:blip r:embed="rId4"/>
              <a:stretch>
                <a:fillRect l="0" t="0" r="0" b="0"/>
              </a:stretch>
            </a:blipFill>
          </p:spPr>
        </p:sp>
        <p:sp>
          <p:nvSpPr>
            <p:cNvPr name="TextBox 7" id="7"/>
            <p:cNvSpPr txBox="true"/>
            <p:nvPr/>
          </p:nvSpPr>
          <p:spPr>
            <a:xfrm rot="0">
              <a:off x="360446" y="1639183"/>
              <a:ext cx="438592" cy="494686"/>
            </a:xfrm>
            <a:prstGeom prst="rect">
              <a:avLst/>
            </a:prstGeom>
          </p:spPr>
          <p:txBody>
            <a:bodyPr anchor="t" rtlCol="false" tIns="0" lIns="0" bIns="0" rIns="0">
              <a:spAutoFit/>
            </a:bodyPr>
            <a:lstStyle/>
            <a:p>
              <a:pPr algn="ctr" marL="0" indent="0" lvl="0">
                <a:lnSpc>
                  <a:spcPts val="3131"/>
                </a:lnSpc>
                <a:spcBef>
                  <a:spcPct val="0"/>
                </a:spcBef>
              </a:pPr>
              <a:r>
                <a:rPr lang="en-US" sz="2237">
                  <a:solidFill>
                    <a:srgbClr val="FFFFFF"/>
                  </a:solidFill>
                  <a:latin typeface="HK Modular"/>
                  <a:ea typeface="HK Modular"/>
                  <a:cs typeface="HK Modular"/>
                  <a:sym typeface="HK Modular"/>
                </a:rPr>
                <a:t>2</a:t>
              </a:r>
            </a:p>
          </p:txBody>
        </p:sp>
        <p:sp>
          <p:nvSpPr>
            <p:cNvPr name="Freeform 8" id="8"/>
            <p:cNvSpPr/>
            <p:nvPr/>
          </p:nvSpPr>
          <p:spPr>
            <a:xfrm flipH="false" flipV="false" rot="0">
              <a:off x="0" y="2661193"/>
              <a:ext cx="1159484" cy="1159484"/>
            </a:xfrm>
            <a:custGeom>
              <a:avLst/>
              <a:gdLst/>
              <a:ahLst/>
              <a:cxnLst/>
              <a:rect r="r" b="b" t="t" l="l"/>
              <a:pathLst>
                <a:path h="1159484" w="1159484">
                  <a:moveTo>
                    <a:pt x="0" y="0"/>
                  </a:moveTo>
                  <a:lnTo>
                    <a:pt x="1159484" y="0"/>
                  </a:lnTo>
                  <a:lnTo>
                    <a:pt x="1159484" y="1159484"/>
                  </a:lnTo>
                  <a:lnTo>
                    <a:pt x="0" y="1159484"/>
                  </a:lnTo>
                  <a:lnTo>
                    <a:pt x="0" y="0"/>
                  </a:lnTo>
                  <a:close/>
                </a:path>
              </a:pathLst>
            </a:custGeom>
            <a:blipFill>
              <a:blip r:embed="rId4"/>
              <a:stretch>
                <a:fillRect l="0" t="0" r="0" b="0"/>
              </a:stretch>
            </a:blipFill>
          </p:spPr>
        </p:sp>
        <p:sp>
          <p:nvSpPr>
            <p:cNvPr name="TextBox 9" id="9"/>
            <p:cNvSpPr txBox="true"/>
            <p:nvPr/>
          </p:nvSpPr>
          <p:spPr>
            <a:xfrm rot="0">
              <a:off x="360446" y="2969779"/>
              <a:ext cx="438592" cy="494686"/>
            </a:xfrm>
            <a:prstGeom prst="rect">
              <a:avLst/>
            </a:prstGeom>
          </p:spPr>
          <p:txBody>
            <a:bodyPr anchor="t" rtlCol="false" tIns="0" lIns="0" bIns="0" rIns="0">
              <a:spAutoFit/>
            </a:bodyPr>
            <a:lstStyle/>
            <a:p>
              <a:pPr algn="ctr" marL="0" indent="0" lvl="0">
                <a:lnSpc>
                  <a:spcPts val="3131"/>
                </a:lnSpc>
                <a:spcBef>
                  <a:spcPct val="0"/>
                </a:spcBef>
              </a:pPr>
              <a:r>
                <a:rPr lang="en-US" sz="2237">
                  <a:solidFill>
                    <a:srgbClr val="FFFFFF"/>
                  </a:solidFill>
                  <a:latin typeface="HK Modular"/>
                  <a:ea typeface="HK Modular"/>
                  <a:cs typeface="HK Modular"/>
                  <a:sym typeface="HK Modular"/>
                </a:rPr>
                <a:t>3</a:t>
              </a:r>
            </a:p>
          </p:txBody>
        </p:sp>
        <p:sp>
          <p:nvSpPr>
            <p:cNvPr name="Freeform 10" id="10"/>
            <p:cNvSpPr/>
            <p:nvPr/>
          </p:nvSpPr>
          <p:spPr>
            <a:xfrm flipH="false" flipV="false" rot="0">
              <a:off x="0" y="3991789"/>
              <a:ext cx="1159484" cy="1159484"/>
            </a:xfrm>
            <a:custGeom>
              <a:avLst/>
              <a:gdLst/>
              <a:ahLst/>
              <a:cxnLst/>
              <a:rect r="r" b="b" t="t" l="l"/>
              <a:pathLst>
                <a:path h="1159484" w="1159484">
                  <a:moveTo>
                    <a:pt x="0" y="0"/>
                  </a:moveTo>
                  <a:lnTo>
                    <a:pt x="1159484" y="0"/>
                  </a:lnTo>
                  <a:lnTo>
                    <a:pt x="1159484" y="1159484"/>
                  </a:lnTo>
                  <a:lnTo>
                    <a:pt x="0" y="1159484"/>
                  </a:lnTo>
                  <a:lnTo>
                    <a:pt x="0" y="0"/>
                  </a:lnTo>
                  <a:close/>
                </a:path>
              </a:pathLst>
            </a:custGeom>
            <a:blipFill>
              <a:blip r:embed="rId4"/>
              <a:stretch>
                <a:fillRect l="0" t="0" r="0" b="0"/>
              </a:stretch>
            </a:blipFill>
          </p:spPr>
        </p:sp>
        <p:sp>
          <p:nvSpPr>
            <p:cNvPr name="TextBox 11" id="11"/>
            <p:cNvSpPr txBox="true"/>
            <p:nvPr/>
          </p:nvSpPr>
          <p:spPr>
            <a:xfrm rot="0">
              <a:off x="360446" y="4300375"/>
              <a:ext cx="438592" cy="494686"/>
            </a:xfrm>
            <a:prstGeom prst="rect">
              <a:avLst/>
            </a:prstGeom>
          </p:spPr>
          <p:txBody>
            <a:bodyPr anchor="t" rtlCol="false" tIns="0" lIns="0" bIns="0" rIns="0">
              <a:spAutoFit/>
            </a:bodyPr>
            <a:lstStyle/>
            <a:p>
              <a:pPr algn="ctr" marL="0" indent="0" lvl="0">
                <a:lnSpc>
                  <a:spcPts val="3131"/>
                </a:lnSpc>
                <a:spcBef>
                  <a:spcPct val="0"/>
                </a:spcBef>
              </a:pPr>
              <a:r>
                <a:rPr lang="en-US" sz="2237">
                  <a:solidFill>
                    <a:srgbClr val="FFFFFF"/>
                  </a:solidFill>
                  <a:latin typeface="HK Modular"/>
                  <a:ea typeface="HK Modular"/>
                  <a:cs typeface="HK Modular"/>
                  <a:sym typeface="HK Modular"/>
                </a:rPr>
                <a:t>4</a:t>
              </a:r>
            </a:p>
          </p:txBody>
        </p:sp>
        <p:sp>
          <p:nvSpPr>
            <p:cNvPr name="Freeform 12" id="12"/>
            <p:cNvSpPr/>
            <p:nvPr/>
          </p:nvSpPr>
          <p:spPr>
            <a:xfrm flipH="false" flipV="false" rot="0">
              <a:off x="0" y="5322385"/>
              <a:ext cx="1159484" cy="1159484"/>
            </a:xfrm>
            <a:custGeom>
              <a:avLst/>
              <a:gdLst/>
              <a:ahLst/>
              <a:cxnLst/>
              <a:rect r="r" b="b" t="t" l="l"/>
              <a:pathLst>
                <a:path h="1159484" w="1159484">
                  <a:moveTo>
                    <a:pt x="0" y="0"/>
                  </a:moveTo>
                  <a:lnTo>
                    <a:pt x="1159484" y="0"/>
                  </a:lnTo>
                  <a:lnTo>
                    <a:pt x="1159484" y="1159484"/>
                  </a:lnTo>
                  <a:lnTo>
                    <a:pt x="0" y="1159484"/>
                  </a:lnTo>
                  <a:lnTo>
                    <a:pt x="0" y="0"/>
                  </a:lnTo>
                  <a:close/>
                </a:path>
              </a:pathLst>
            </a:custGeom>
            <a:blipFill>
              <a:blip r:embed="rId4"/>
              <a:stretch>
                <a:fillRect l="0" t="0" r="0" b="0"/>
              </a:stretch>
            </a:blipFill>
          </p:spPr>
        </p:sp>
        <p:sp>
          <p:nvSpPr>
            <p:cNvPr name="TextBox 13" id="13"/>
            <p:cNvSpPr txBox="true"/>
            <p:nvPr/>
          </p:nvSpPr>
          <p:spPr>
            <a:xfrm rot="0">
              <a:off x="360446" y="5630972"/>
              <a:ext cx="438592" cy="494686"/>
            </a:xfrm>
            <a:prstGeom prst="rect">
              <a:avLst/>
            </a:prstGeom>
          </p:spPr>
          <p:txBody>
            <a:bodyPr anchor="t" rtlCol="false" tIns="0" lIns="0" bIns="0" rIns="0">
              <a:spAutoFit/>
            </a:bodyPr>
            <a:lstStyle/>
            <a:p>
              <a:pPr algn="ctr" marL="0" indent="0" lvl="0">
                <a:lnSpc>
                  <a:spcPts val="3131"/>
                </a:lnSpc>
                <a:spcBef>
                  <a:spcPct val="0"/>
                </a:spcBef>
              </a:pPr>
              <a:r>
                <a:rPr lang="en-US" sz="2237">
                  <a:solidFill>
                    <a:srgbClr val="FFFFFF"/>
                  </a:solidFill>
                  <a:latin typeface="HK Modular"/>
                  <a:ea typeface="HK Modular"/>
                  <a:cs typeface="HK Modular"/>
                  <a:sym typeface="HK Modular"/>
                </a:rPr>
                <a:t>5</a:t>
              </a:r>
            </a:p>
          </p:txBody>
        </p:sp>
        <p:sp>
          <p:nvSpPr>
            <p:cNvPr name="TextBox 14" id="14"/>
            <p:cNvSpPr txBox="true"/>
            <p:nvPr/>
          </p:nvSpPr>
          <p:spPr>
            <a:xfrm rot="0">
              <a:off x="1388230" y="147105"/>
              <a:ext cx="12157605" cy="798847"/>
            </a:xfrm>
            <a:prstGeom prst="rect">
              <a:avLst/>
            </a:prstGeom>
          </p:spPr>
          <p:txBody>
            <a:bodyPr anchor="t" rtlCol="false" tIns="0" lIns="0" bIns="0" rIns="0">
              <a:spAutoFit/>
            </a:bodyPr>
            <a:lstStyle/>
            <a:p>
              <a:pPr algn="l" marL="0" indent="0" lvl="0">
                <a:lnSpc>
                  <a:spcPts val="5070"/>
                </a:lnSpc>
                <a:spcBef>
                  <a:spcPct val="0"/>
                </a:spcBef>
              </a:pPr>
              <a:r>
                <a:rPr lang="en-US" sz="3621">
                  <a:solidFill>
                    <a:srgbClr val="FFFFFF"/>
                  </a:solidFill>
                  <a:latin typeface="Tomorrow"/>
                  <a:ea typeface="Tomorrow"/>
                  <a:cs typeface="Tomorrow"/>
                  <a:sym typeface="Tomorrow"/>
                </a:rPr>
                <a:t>Problem Statement </a:t>
              </a:r>
            </a:p>
          </p:txBody>
        </p:sp>
        <p:sp>
          <p:nvSpPr>
            <p:cNvPr name="TextBox 15" id="15"/>
            <p:cNvSpPr txBox="true"/>
            <p:nvPr/>
          </p:nvSpPr>
          <p:spPr>
            <a:xfrm rot="0">
              <a:off x="1388230" y="1477701"/>
              <a:ext cx="12472062" cy="798847"/>
            </a:xfrm>
            <a:prstGeom prst="rect">
              <a:avLst/>
            </a:prstGeom>
          </p:spPr>
          <p:txBody>
            <a:bodyPr anchor="t" rtlCol="false" tIns="0" lIns="0" bIns="0" rIns="0">
              <a:spAutoFit/>
            </a:bodyPr>
            <a:lstStyle/>
            <a:p>
              <a:pPr algn="l" marL="0" indent="0" lvl="0">
                <a:lnSpc>
                  <a:spcPts val="5070"/>
                </a:lnSpc>
                <a:spcBef>
                  <a:spcPct val="0"/>
                </a:spcBef>
              </a:pPr>
              <a:r>
                <a:rPr lang="en-US" sz="3621">
                  <a:solidFill>
                    <a:srgbClr val="FFFFFF"/>
                  </a:solidFill>
                  <a:latin typeface="Tomorrow"/>
                  <a:ea typeface="Tomorrow"/>
                  <a:cs typeface="Tomorrow"/>
                  <a:sym typeface="Tomorrow"/>
                </a:rPr>
                <a:t>LLM Modole &amp; Intregation With Groq Cloud</a:t>
              </a:r>
            </a:p>
          </p:txBody>
        </p:sp>
        <p:sp>
          <p:nvSpPr>
            <p:cNvPr name="TextBox 16" id="16"/>
            <p:cNvSpPr txBox="true"/>
            <p:nvPr/>
          </p:nvSpPr>
          <p:spPr>
            <a:xfrm rot="0">
              <a:off x="1388230" y="2808297"/>
              <a:ext cx="12157605" cy="798847"/>
            </a:xfrm>
            <a:prstGeom prst="rect">
              <a:avLst/>
            </a:prstGeom>
          </p:spPr>
          <p:txBody>
            <a:bodyPr anchor="t" rtlCol="false" tIns="0" lIns="0" bIns="0" rIns="0">
              <a:spAutoFit/>
            </a:bodyPr>
            <a:lstStyle/>
            <a:p>
              <a:pPr algn="l" marL="0" indent="0" lvl="0">
                <a:lnSpc>
                  <a:spcPts val="5070"/>
                </a:lnSpc>
                <a:spcBef>
                  <a:spcPct val="0"/>
                </a:spcBef>
              </a:pPr>
              <a:r>
                <a:rPr lang="en-US" sz="3621">
                  <a:solidFill>
                    <a:srgbClr val="FFFFFF"/>
                  </a:solidFill>
                  <a:latin typeface="Tomorrow"/>
                  <a:ea typeface="Tomorrow"/>
                  <a:cs typeface="Tomorrow"/>
                  <a:sym typeface="Tomorrow"/>
                </a:rPr>
                <a:t>Langchain Framework</a:t>
              </a:r>
            </a:p>
          </p:txBody>
        </p:sp>
        <p:sp>
          <p:nvSpPr>
            <p:cNvPr name="TextBox 17" id="17"/>
            <p:cNvSpPr txBox="true"/>
            <p:nvPr/>
          </p:nvSpPr>
          <p:spPr>
            <a:xfrm rot="0">
              <a:off x="1388230" y="4138894"/>
              <a:ext cx="12157605" cy="798847"/>
            </a:xfrm>
            <a:prstGeom prst="rect">
              <a:avLst/>
            </a:prstGeom>
          </p:spPr>
          <p:txBody>
            <a:bodyPr anchor="t" rtlCol="false" tIns="0" lIns="0" bIns="0" rIns="0">
              <a:spAutoFit/>
            </a:bodyPr>
            <a:lstStyle/>
            <a:p>
              <a:pPr algn="l" marL="0" indent="0" lvl="0">
                <a:lnSpc>
                  <a:spcPts val="5070"/>
                </a:lnSpc>
                <a:spcBef>
                  <a:spcPct val="0"/>
                </a:spcBef>
              </a:pPr>
              <a:r>
                <a:rPr lang="en-US" sz="3621">
                  <a:solidFill>
                    <a:srgbClr val="FFFFFF"/>
                  </a:solidFill>
                  <a:latin typeface="Tomorrow"/>
                  <a:ea typeface="Tomorrow"/>
                  <a:cs typeface="Tomorrow"/>
                  <a:sym typeface="Tomorrow"/>
                </a:rPr>
                <a:t>Web scraping</a:t>
              </a:r>
              <a:r>
                <a:rPr lang="en-US" sz="3621">
                  <a:solidFill>
                    <a:srgbClr val="FFFFFF"/>
                  </a:solidFill>
                  <a:latin typeface="Tomorrow"/>
                  <a:ea typeface="Tomorrow"/>
                  <a:cs typeface="Tomorrow"/>
                  <a:sym typeface="Tomorrow"/>
                </a:rPr>
                <a:t> </a:t>
              </a:r>
            </a:p>
          </p:txBody>
        </p:sp>
        <p:sp>
          <p:nvSpPr>
            <p:cNvPr name="TextBox 18" id="18"/>
            <p:cNvSpPr txBox="true"/>
            <p:nvPr/>
          </p:nvSpPr>
          <p:spPr>
            <a:xfrm rot="0">
              <a:off x="1388230" y="5469490"/>
              <a:ext cx="12157605" cy="798847"/>
            </a:xfrm>
            <a:prstGeom prst="rect">
              <a:avLst/>
            </a:prstGeom>
          </p:spPr>
          <p:txBody>
            <a:bodyPr anchor="t" rtlCol="false" tIns="0" lIns="0" bIns="0" rIns="0">
              <a:spAutoFit/>
            </a:bodyPr>
            <a:lstStyle/>
            <a:p>
              <a:pPr algn="l" marL="0" indent="0" lvl="0">
                <a:lnSpc>
                  <a:spcPts val="5070"/>
                </a:lnSpc>
                <a:spcBef>
                  <a:spcPct val="0"/>
                </a:spcBef>
              </a:pPr>
              <a:r>
                <a:rPr lang="en-US" sz="3621">
                  <a:solidFill>
                    <a:srgbClr val="FFFFFF"/>
                  </a:solidFill>
                  <a:latin typeface="Tomorrow"/>
                  <a:ea typeface="Tomorrow"/>
                  <a:cs typeface="Tomorrow"/>
                  <a:sym typeface="Tomorrow"/>
                </a:rPr>
                <a:t>Vector Database chromadb </a:t>
              </a:r>
            </a:p>
          </p:txBody>
        </p:sp>
        <p:sp>
          <p:nvSpPr>
            <p:cNvPr name="Freeform 19" id="19"/>
            <p:cNvSpPr/>
            <p:nvPr/>
          </p:nvSpPr>
          <p:spPr>
            <a:xfrm flipH="false" flipV="false" rot="0">
              <a:off x="0" y="6654092"/>
              <a:ext cx="1159484" cy="1159513"/>
            </a:xfrm>
            <a:custGeom>
              <a:avLst/>
              <a:gdLst/>
              <a:ahLst/>
              <a:cxnLst/>
              <a:rect r="r" b="b" t="t" l="l"/>
              <a:pathLst>
                <a:path h="1159513" w="1159484">
                  <a:moveTo>
                    <a:pt x="0" y="0"/>
                  </a:moveTo>
                  <a:lnTo>
                    <a:pt x="1159484" y="0"/>
                  </a:lnTo>
                  <a:lnTo>
                    <a:pt x="1159484" y="1159513"/>
                  </a:lnTo>
                  <a:lnTo>
                    <a:pt x="0" y="1159513"/>
                  </a:lnTo>
                  <a:lnTo>
                    <a:pt x="0" y="0"/>
                  </a:lnTo>
                  <a:close/>
                </a:path>
              </a:pathLst>
            </a:custGeom>
            <a:blipFill>
              <a:blip r:embed="rId4"/>
              <a:stretch>
                <a:fillRect l="-1" t="0" r="-1" b="0"/>
              </a:stretch>
            </a:blipFill>
          </p:spPr>
        </p:sp>
        <p:sp>
          <p:nvSpPr>
            <p:cNvPr name="TextBox 20" id="20"/>
            <p:cNvSpPr txBox="true"/>
            <p:nvPr/>
          </p:nvSpPr>
          <p:spPr>
            <a:xfrm rot="0">
              <a:off x="360446" y="6962678"/>
              <a:ext cx="438592" cy="494715"/>
            </a:xfrm>
            <a:prstGeom prst="rect">
              <a:avLst/>
            </a:prstGeom>
          </p:spPr>
          <p:txBody>
            <a:bodyPr anchor="t" rtlCol="false" tIns="0" lIns="0" bIns="0" rIns="0">
              <a:spAutoFit/>
            </a:bodyPr>
            <a:lstStyle/>
            <a:p>
              <a:pPr algn="ctr" marL="0" indent="0" lvl="0">
                <a:lnSpc>
                  <a:spcPts val="3131"/>
                </a:lnSpc>
                <a:spcBef>
                  <a:spcPct val="0"/>
                </a:spcBef>
              </a:pPr>
              <a:r>
                <a:rPr lang="en-US" sz="2237">
                  <a:solidFill>
                    <a:srgbClr val="FFFFFF"/>
                  </a:solidFill>
                  <a:latin typeface="HK Modular"/>
                  <a:ea typeface="HK Modular"/>
                  <a:cs typeface="HK Modular"/>
                  <a:sym typeface="HK Modular"/>
                </a:rPr>
                <a:t>6</a:t>
              </a:r>
            </a:p>
          </p:txBody>
        </p:sp>
        <p:sp>
          <p:nvSpPr>
            <p:cNvPr name="TextBox 21" id="21"/>
            <p:cNvSpPr txBox="true"/>
            <p:nvPr/>
          </p:nvSpPr>
          <p:spPr>
            <a:xfrm rot="0">
              <a:off x="1388230" y="6797817"/>
              <a:ext cx="12157605" cy="798847"/>
            </a:xfrm>
            <a:prstGeom prst="rect">
              <a:avLst/>
            </a:prstGeom>
          </p:spPr>
          <p:txBody>
            <a:bodyPr anchor="t" rtlCol="false" tIns="0" lIns="0" bIns="0" rIns="0">
              <a:spAutoFit/>
            </a:bodyPr>
            <a:lstStyle/>
            <a:p>
              <a:pPr algn="l" marL="0" indent="0" lvl="0">
                <a:lnSpc>
                  <a:spcPts val="5070"/>
                </a:lnSpc>
                <a:spcBef>
                  <a:spcPct val="0"/>
                </a:spcBef>
              </a:pPr>
              <a:r>
                <a:rPr lang="en-US" sz="3621">
                  <a:solidFill>
                    <a:srgbClr val="FFFFFF"/>
                  </a:solidFill>
                  <a:latin typeface="Tomorrow"/>
                  <a:ea typeface="Tomorrow"/>
                  <a:cs typeface="Tomorrow"/>
                  <a:sym typeface="Tomorrow"/>
                </a:rPr>
                <a:t>Create a Cold Email for Text Generation</a:t>
              </a:r>
              <a:r>
                <a:rPr lang="en-US" sz="3621">
                  <a:solidFill>
                    <a:srgbClr val="FFFFFF"/>
                  </a:solidFill>
                  <a:latin typeface="Tomorrow"/>
                  <a:ea typeface="Tomorrow"/>
                  <a:cs typeface="Tomorrow"/>
                  <a:sym typeface="Tomorrow"/>
                </a:rPr>
                <a:t> </a:t>
              </a:r>
            </a:p>
          </p:txBody>
        </p:sp>
        <p:sp>
          <p:nvSpPr>
            <p:cNvPr name="Freeform 22" id="22"/>
            <p:cNvSpPr/>
            <p:nvPr/>
          </p:nvSpPr>
          <p:spPr>
            <a:xfrm flipH="false" flipV="false" rot="0">
              <a:off x="0" y="7985828"/>
              <a:ext cx="1159484" cy="1159513"/>
            </a:xfrm>
            <a:custGeom>
              <a:avLst/>
              <a:gdLst/>
              <a:ahLst/>
              <a:cxnLst/>
              <a:rect r="r" b="b" t="t" l="l"/>
              <a:pathLst>
                <a:path h="1159513" w="1159484">
                  <a:moveTo>
                    <a:pt x="0" y="0"/>
                  </a:moveTo>
                  <a:lnTo>
                    <a:pt x="1159484" y="0"/>
                  </a:lnTo>
                  <a:lnTo>
                    <a:pt x="1159484" y="1159513"/>
                  </a:lnTo>
                  <a:lnTo>
                    <a:pt x="0" y="1159513"/>
                  </a:lnTo>
                  <a:lnTo>
                    <a:pt x="0" y="0"/>
                  </a:lnTo>
                  <a:close/>
                </a:path>
              </a:pathLst>
            </a:custGeom>
            <a:blipFill>
              <a:blip r:embed="rId4"/>
              <a:stretch>
                <a:fillRect l="-1" t="0" r="-1" b="0"/>
              </a:stretch>
            </a:blipFill>
          </p:spPr>
        </p:sp>
        <p:sp>
          <p:nvSpPr>
            <p:cNvPr name="TextBox 23" id="23"/>
            <p:cNvSpPr txBox="true"/>
            <p:nvPr/>
          </p:nvSpPr>
          <p:spPr>
            <a:xfrm rot="0">
              <a:off x="360446" y="8294415"/>
              <a:ext cx="438592" cy="494715"/>
            </a:xfrm>
            <a:prstGeom prst="rect">
              <a:avLst/>
            </a:prstGeom>
          </p:spPr>
          <p:txBody>
            <a:bodyPr anchor="t" rtlCol="false" tIns="0" lIns="0" bIns="0" rIns="0">
              <a:spAutoFit/>
            </a:bodyPr>
            <a:lstStyle/>
            <a:p>
              <a:pPr algn="ctr" marL="0" indent="0" lvl="0">
                <a:lnSpc>
                  <a:spcPts val="3131"/>
                </a:lnSpc>
                <a:spcBef>
                  <a:spcPct val="0"/>
                </a:spcBef>
              </a:pPr>
              <a:r>
                <a:rPr lang="en-US" sz="2237">
                  <a:solidFill>
                    <a:srgbClr val="FFFFFF"/>
                  </a:solidFill>
                  <a:latin typeface="HK Modular"/>
                  <a:ea typeface="HK Modular"/>
                  <a:cs typeface="HK Modular"/>
                  <a:sym typeface="HK Modular"/>
                </a:rPr>
                <a:t>7</a:t>
              </a:r>
            </a:p>
          </p:txBody>
        </p:sp>
        <p:sp>
          <p:nvSpPr>
            <p:cNvPr name="TextBox 24" id="24"/>
            <p:cNvSpPr txBox="true"/>
            <p:nvPr/>
          </p:nvSpPr>
          <p:spPr>
            <a:xfrm rot="0">
              <a:off x="1388230" y="8126145"/>
              <a:ext cx="12157605" cy="798847"/>
            </a:xfrm>
            <a:prstGeom prst="rect">
              <a:avLst/>
            </a:prstGeom>
          </p:spPr>
          <p:txBody>
            <a:bodyPr anchor="t" rtlCol="false" tIns="0" lIns="0" bIns="0" rIns="0">
              <a:spAutoFit/>
            </a:bodyPr>
            <a:lstStyle/>
            <a:p>
              <a:pPr algn="l" marL="0" indent="0" lvl="0">
                <a:lnSpc>
                  <a:spcPts val="5070"/>
                </a:lnSpc>
                <a:spcBef>
                  <a:spcPct val="0"/>
                </a:spcBef>
              </a:pPr>
              <a:r>
                <a:rPr lang="en-US" sz="3621">
                  <a:solidFill>
                    <a:srgbClr val="FFFFFF"/>
                  </a:solidFill>
                  <a:latin typeface="Tomorrow"/>
                  <a:ea typeface="Tomorrow"/>
                  <a:cs typeface="Tomorrow"/>
                  <a:sym typeface="Tomorrow"/>
                </a:rPr>
                <a:t>Deployment on Gradio &amp; Streamlit UI</a:t>
              </a:r>
            </a:p>
          </p:txBody>
        </p:sp>
      </p:grpSp>
      <p:sp>
        <p:nvSpPr>
          <p:cNvPr name="Freeform 25" id="25"/>
          <p:cNvSpPr/>
          <p:nvPr/>
        </p:nvSpPr>
        <p:spPr>
          <a:xfrm flipH="false" flipV="false" rot="0">
            <a:off x="1480877" y="4077983"/>
            <a:ext cx="4070877" cy="3908042"/>
          </a:xfrm>
          <a:custGeom>
            <a:avLst/>
            <a:gdLst/>
            <a:ahLst/>
            <a:cxnLst/>
            <a:rect r="r" b="b" t="t" l="l"/>
            <a:pathLst>
              <a:path h="3908042" w="4070877">
                <a:moveTo>
                  <a:pt x="0" y="0"/>
                </a:moveTo>
                <a:lnTo>
                  <a:pt x="4070877" y="0"/>
                </a:lnTo>
                <a:lnTo>
                  <a:pt x="4070877" y="3908041"/>
                </a:lnTo>
                <a:lnTo>
                  <a:pt x="0" y="3908041"/>
                </a:lnTo>
                <a:lnTo>
                  <a:pt x="0" y="0"/>
                </a:lnTo>
                <a:close/>
              </a:path>
            </a:pathLst>
          </a:custGeom>
          <a:blipFill>
            <a:blip r:embed="rId5"/>
            <a:stretch>
              <a:fillRect l="0" t="0" r="0" b="0"/>
            </a:stretch>
          </a:blipFill>
        </p:spPr>
      </p:sp>
      <p:sp>
        <p:nvSpPr>
          <p:cNvPr name="TextBox 26" id="26"/>
          <p:cNvSpPr txBox="true"/>
          <p:nvPr/>
        </p:nvSpPr>
        <p:spPr>
          <a:xfrm rot="0">
            <a:off x="5910516" y="1136641"/>
            <a:ext cx="4220652" cy="775320"/>
          </a:xfrm>
          <a:prstGeom prst="rect">
            <a:avLst/>
          </a:prstGeom>
        </p:spPr>
        <p:txBody>
          <a:bodyPr anchor="t" rtlCol="false" tIns="0" lIns="0" bIns="0" rIns="0">
            <a:spAutoFit/>
          </a:bodyPr>
          <a:lstStyle/>
          <a:p>
            <a:pPr algn="ctr">
              <a:lnSpc>
                <a:spcPts val="6256"/>
              </a:lnSpc>
              <a:spcBef>
                <a:spcPct val="0"/>
              </a:spcBef>
            </a:pPr>
            <a:r>
              <a:rPr lang="en-US" sz="4468">
                <a:solidFill>
                  <a:srgbClr val="FFFFFF"/>
                </a:solidFill>
                <a:latin typeface="HK Modular"/>
                <a:ea typeface="HK Modular"/>
                <a:cs typeface="HK Modular"/>
                <a:sym typeface="HK Modular"/>
              </a:rPr>
              <a:t>CONTENTS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496BE">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291717"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64813"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9221342"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3977872"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2258466" y="2859805"/>
            <a:ext cx="13771067" cy="5869917"/>
          </a:xfrm>
          <a:custGeom>
            <a:avLst/>
            <a:gdLst/>
            <a:ahLst/>
            <a:cxnLst/>
            <a:rect r="r" b="b" t="t" l="l"/>
            <a:pathLst>
              <a:path h="5869917" w="13771067">
                <a:moveTo>
                  <a:pt x="0" y="0"/>
                </a:moveTo>
                <a:lnTo>
                  <a:pt x="13771068" y="0"/>
                </a:lnTo>
                <a:lnTo>
                  <a:pt x="13771068" y="5869917"/>
                </a:lnTo>
                <a:lnTo>
                  <a:pt x="0" y="5869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21921" y="1028700"/>
            <a:ext cx="1037426" cy="1037426"/>
            <a:chOff x="0" y="0"/>
            <a:chExt cx="1383234" cy="1383234"/>
          </a:xfrm>
        </p:grpSpPr>
        <p:sp>
          <p:nvSpPr>
            <p:cNvPr name="Freeform 8" id="8"/>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6"/>
              <a:stretch>
                <a:fillRect l="0" t="0" r="0" b="0"/>
              </a:stretch>
            </a:blipFill>
          </p:spPr>
        </p:sp>
        <p:sp>
          <p:nvSpPr>
            <p:cNvPr name="TextBox 9" id="9"/>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b="true" sz="2633" strike="noStrike" u="none">
                  <a:solidFill>
                    <a:srgbClr val="FFFFFF"/>
                  </a:solidFill>
                  <a:latin typeface="HK Modular"/>
                  <a:ea typeface="HK Modular"/>
                  <a:cs typeface="HK Modular"/>
                  <a:sym typeface="HK Modular"/>
                </a:rPr>
                <a:t>1</a:t>
              </a:r>
            </a:p>
          </p:txBody>
        </p:sp>
      </p:grpSp>
      <p:sp>
        <p:nvSpPr>
          <p:cNvPr name="TextBox 10" id="10"/>
          <p:cNvSpPr txBox="true"/>
          <p:nvPr/>
        </p:nvSpPr>
        <p:spPr>
          <a:xfrm rot="0">
            <a:off x="3543743" y="3523918"/>
            <a:ext cx="11200513" cy="2270846"/>
          </a:xfrm>
          <a:prstGeom prst="rect">
            <a:avLst/>
          </a:prstGeom>
        </p:spPr>
        <p:txBody>
          <a:bodyPr anchor="t" rtlCol="false" tIns="0" lIns="0" bIns="0" rIns="0">
            <a:spAutoFit/>
          </a:bodyPr>
          <a:lstStyle/>
          <a:p>
            <a:pPr algn="l">
              <a:lnSpc>
                <a:spcPts val="4510"/>
              </a:lnSpc>
              <a:spcBef>
                <a:spcPct val="0"/>
              </a:spcBef>
            </a:pPr>
            <a:r>
              <a:rPr lang="en-US" sz="3221">
                <a:solidFill>
                  <a:srgbClr val="FFFFFF"/>
                </a:solidFill>
                <a:latin typeface="Tomorrow"/>
                <a:ea typeface="Tomorrow"/>
                <a:cs typeface="Tomorrow"/>
                <a:sym typeface="Tomorrow"/>
              </a:rPr>
              <a:t>LLM stands for Large Language Model. It's a type of artificial intelligence that is trained on massive amounts of text data to understand and generate human language. </a:t>
            </a:r>
          </a:p>
          <a:p>
            <a:pPr algn="l">
              <a:lnSpc>
                <a:spcPts val="4510"/>
              </a:lnSpc>
              <a:spcBef>
                <a:spcPct val="0"/>
              </a:spcBef>
            </a:pPr>
          </a:p>
        </p:txBody>
      </p:sp>
      <p:sp>
        <p:nvSpPr>
          <p:cNvPr name="TextBox 11" id="11"/>
          <p:cNvSpPr txBox="true"/>
          <p:nvPr/>
        </p:nvSpPr>
        <p:spPr>
          <a:xfrm rot="0">
            <a:off x="2254557" y="1141533"/>
            <a:ext cx="6428390" cy="726117"/>
          </a:xfrm>
          <a:prstGeom prst="rect">
            <a:avLst/>
          </a:prstGeom>
        </p:spPr>
        <p:txBody>
          <a:bodyPr anchor="t" rtlCol="false" tIns="0" lIns="0" bIns="0" rIns="0">
            <a:spAutoFit/>
          </a:bodyPr>
          <a:lstStyle/>
          <a:p>
            <a:pPr algn="l" marL="0" indent="0" lvl="0">
              <a:lnSpc>
                <a:spcPts val="5969"/>
              </a:lnSpc>
              <a:spcBef>
                <a:spcPct val="0"/>
              </a:spcBef>
            </a:pPr>
            <a:r>
              <a:rPr lang="en-US" sz="4263" strike="noStrike" u="none">
                <a:solidFill>
                  <a:srgbClr val="FFFFFF"/>
                </a:solidFill>
                <a:latin typeface="HK Modular"/>
                <a:ea typeface="HK Modular"/>
                <a:cs typeface="HK Modular"/>
                <a:sym typeface="HK Modular"/>
              </a:rPr>
              <a:t>What is LLM?</a:t>
            </a:r>
          </a:p>
        </p:txBody>
      </p:sp>
      <p:sp>
        <p:nvSpPr>
          <p:cNvPr name="TextBox 12" id="12"/>
          <p:cNvSpPr txBox="true"/>
          <p:nvPr/>
        </p:nvSpPr>
        <p:spPr>
          <a:xfrm rot="0">
            <a:off x="3875435" y="5964016"/>
            <a:ext cx="11200513" cy="2270846"/>
          </a:xfrm>
          <a:prstGeom prst="rect">
            <a:avLst/>
          </a:prstGeom>
        </p:spPr>
        <p:txBody>
          <a:bodyPr anchor="t" rtlCol="false" tIns="0" lIns="0" bIns="0" rIns="0">
            <a:spAutoFit/>
          </a:bodyPr>
          <a:lstStyle/>
          <a:p>
            <a:pPr algn="l" marL="695550" indent="-347775" lvl="1">
              <a:lnSpc>
                <a:spcPts val="4510"/>
              </a:lnSpc>
              <a:buFont typeface="Arial"/>
              <a:buChar char="•"/>
            </a:pPr>
            <a:r>
              <a:rPr lang="en-US" sz="3221">
                <a:solidFill>
                  <a:srgbClr val="FFFFFF"/>
                </a:solidFill>
                <a:latin typeface="Tomorrow"/>
                <a:ea typeface="Tomorrow"/>
                <a:cs typeface="Tomorrow"/>
                <a:sym typeface="Tomorrow"/>
              </a:rPr>
              <a:t>Translation</a:t>
            </a:r>
          </a:p>
          <a:p>
            <a:pPr algn="l" marL="695550" indent="-347775" lvl="1">
              <a:lnSpc>
                <a:spcPts val="4510"/>
              </a:lnSpc>
              <a:buFont typeface="Arial"/>
              <a:buChar char="•"/>
            </a:pPr>
            <a:r>
              <a:rPr lang="en-US" sz="3221">
                <a:solidFill>
                  <a:srgbClr val="FFFFFF"/>
                </a:solidFill>
                <a:latin typeface="Tomorrow"/>
                <a:ea typeface="Tomorrow"/>
                <a:cs typeface="Tomorrow"/>
                <a:sym typeface="Tomorrow"/>
              </a:rPr>
              <a:t>Summarization</a:t>
            </a:r>
          </a:p>
          <a:p>
            <a:pPr algn="l" marL="695550" indent="-347775" lvl="1">
              <a:lnSpc>
                <a:spcPts val="4510"/>
              </a:lnSpc>
              <a:buFont typeface="Arial"/>
              <a:buChar char="•"/>
            </a:pPr>
            <a:r>
              <a:rPr lang="en-US" sz="3221">
                <a:solidFill>
                  <a:srgbClr val="FFFFFF"/>
                </a:solidFill>
                <a:latin typeface="Tomorrow"/>
                <a:ea typeface="Tomorrow"/>
                <a:cs typeface="Tomorrow"/>
                <a:sym typeface="Tomorrow"/>
              </a:rPr>
              <a:t>Question answering</a:t>
            </a:r>
          </a:p>
          <a:p>
            <a:pPr algn="l" marL="695550" indent="-347775" lvl="1">
              <a:lnSpc>
                <a:spcPts val="4510"/>
              </a:lnSpc>
              <a:buFont typeface="Arial"/>
              <a:buChar char="•"/>
            </a:pPr>
            <a:r>
              <a:rPr lang="en-US" sz="3221">
                <a:solidFill>
                  <a:srgbClr val="FFFFFF"/>
                </a:solidFill>
                <a:latin typeface="Tomorrow"/>
                <a:ea typeface="Tomorrow"/>
                <a:cs typeface="Tomorrow"/>
                <a:sym typeface="Tomorrow"/>
              </a:rPr>
              <a:t>Creative writing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240753">
                <a:alpha val="100000"/>
              </a:srgbClr>
            </a:gs>
            <a:gs pos="100000">
              <a:srgbClr val="2A053D">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671103" y="-3227555"/>
            <a:ext cx="11749288" cy="13926958"/>
          </a:xfrm>
          <a:custGeom>
            <a:avLst/>
            <a:gdLst/>
            <a:ahLst/>
            <a:cxnLst/>
            <a:rect r="r" b="b" t="t" l="l"/>
            <a:pathLst>
              <a:path h="13926958" w="11749288">
                <a:moveTo>
                  <a:pt x="0" y="0"/>
                </a:moveTo>
                <a:lnTo>
                  <a:pt x="11749288" y="0"/>
                </a:lnTo>
                <a:lnTo>
                  <a:pt x="11749288" y="13926958"/>
                </a:lnTo>
                <a:lnTo>
                  <a:pt x="0" y="13926958"/>
                </a:lnTo>
                <a:lnTo>
                  <a:pt x="0" y="0"/>
                </a:lnTo>
                <a:close/>
              </a:path>
            </a:pathLst>
          </a:custGeom>
          <a:blipFill>
            <a:blip r:embed="rId2">
              <a:alphaModFix amt="32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2644364"/>
            <a:ext cx="7705112" cy="1897384"/>
          </a:xfrm>
          <a:custGeom>
            <a:avLst/>
            <a:gdLst/>
            <a:ahLst/>
            <a:cxnLst/>
            <a:rect r="r" b="b" t="t" l="l"/>
            <a:pathLst>
              <a:path h="1897384" w="7705112">
                <a:moveTo>
                  <a:pt x="0" y="0"/>
                </a:moveTo>
                <a:lnTo>
                  <a:pt x="7705112" y="0"/>
                </a:lnTo>
                <a:lnTo>
                  <a:pt x="7705112" y="1897384"/>
                </a:lnTo>
                <a:lnTo>
                  <a:pt x="0" y="18973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9414706" y="3138866"/>
            <a:ext cx="7163701" cy="451180"/>
          </a:xfrm>
          <a:prstGeom prst="rect">
            <a:avLst/>
          </a:prstGeom>
        </p:spPr>
        <p:txBody>
          <a:bodyPr anchor="t" rtlCol="false" tIns="0" lIns="0" bIns="0" rIns="0">
            <a:spAutoFit/>
          </a:bodyPr>
          <a:lstStyle/>
          <a:p>
            <a:pPr algn="ctr">
              <a:lnSpc>
                <a:spcPts val="3312"/>
              </a:lnSpc>
            </a:pPr>
            <a:r>
              <a:rPr lang="en-US" sz="3345">
                <a:solidFill>
                  <a:srgbClr val="FFFFFF"/>
                </a:solidFill>
                <a:latin typeface="Tomorrow"/>
                <a:ea typeface="Tomorrow"/>
                <a:cs typeface="Tomorrow"/>
                <a:sym typeface="Tomorrow"/>
              </a:rPr>
              <a:t>HIGH PERFORMANCE</a:t>
            </a:r>
          </a:p>
        </p:txBody>
      </p:sp>
      <p:grpSp>
        <p:nvGrpSpPr>
          <p:cNvPr name="Group 5" id="5"/>
          <p:cNvGrpSpPr/>
          <p:nvPr/>
        </p:nvGrpSpPr>
        <p:grpSpPr>
          <a:xfrm rot="0">
            <a:off x="1021921" y="1028700"/>
            <a:ext cx="1037426" cy="1037426"/>
            <a:chOff x="0" y="0"/>
            <a:chExt cx="1383234" cy="1383234"/>
          </a:xfrm>
        </p:grpSpPr>
        <p:sp>
          <p:nvSpPr>
            <p:cNvPr name="Freeform 6" id="6"/>
            <p:cNvSpPr/>
            <p:nvPr/>
          </p:nvSpPr>
          <p:spPr>
            <a:xfrm flipH="false" flipV="false" rot="0">
              <a:off x="0" y="0"/>
              <a:ext cx="1383234" cy="1383234"/>
            </a:xfrm>
            <a:custGeom>
              <a:avLst/>
              <a:gdLst/>
              <a:ahLst/>
              <a:cxnLst/>
              <a:rect r="r" b="b" t="t" l="l"/>
              <a:pathLst>
                <a:path h="1383234" w="1383234">
                  <a:moveTo>
                    <a:pt x="0" y="0"/>
                  </a:moveTo>
                  <a:lnTo>
                    <a:pt x="1383234" y="0"/>
                  </a:lnTo>
                  <a:lnTo>
                    <a:pt x="1383234" y="1383234"/>
                  </a:lnTo>
                  <a:lnTo>
                    <a:pt x="0" y="1383234"/>
                  </a:lnTo>
                  <a:lnTo>
                    <a:pt x="0" y="0"/>
                  </a:lnTo>
                  <a:close/>
                </a:path>
              </a:pathLst>
            </a:custGeom>
            <a:blipFill>
              <a:blip r:embed="rId6"/>
              <a:stretch>
                <a:fillRect l="0" t="0" r="0" b="0"/>
              </a:stretch>
            </a:blipFill>
          </p:spPr>
        </p:sp>
        <p:sp>
          <p:nvSpPr>
            <p:cNvPr name="TextBox 7" id="7"/>
            <p:cNvSpPr txBox="true"/>
            <p:nvPr/>
          </p:nvSpPr>
          <p:spPr>
            <a:xfrm rot="0">
              <a:off x="433422" y="380811"/>
              <a:ext cx="516391" cy="573987"/>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ea typeface="HK Modular"/>
                  <a:cs typeface="HK Modular"/>
                  <a:sym typeface="HK Modular"/>
                </a:rPr>
                <a:t>2</a:t>
              </a:r>
            </a:p>
          </p:txBody>
        </p:sp>
      </p:grpSp>
      <p:grpSp>
        <p:nvGrpSpPr>
          <p:cNvPr name="Group 8" id="8"/>
          <p:cNvGrpSpPr/>
          <p:nvPr/>
        </p:nvGrpSpPr>
        <p:grpSpPr>
          <a:xfrm rot="0">
            <a:off x="9144000" y="6017192"/>
            <a:ext cx="7705112" cy="2316484"/>
            <a:chOff x="0" y="0"/>
            <a:chExt cx="10273483" cy="3088645"/>
          </a:xfrm>
        </p:grpSpPr>
        <p:sp>
          <p:nvSpPr>
            <p:cNvPr name="Freeform 9" id="9"/>
            <p:cNvSpPr/>
            <p:nvPr/>
          </p:nvSpPr>
          <p:spPr>
            <a:xfrm flipH="false" flipV="false" rot="0">
              <a:off x="0" y="0"/>
              <a:ext cx="10273483" cy="3088645"/>
            </a:xfrm>
            <a:custGeom>
              <a:avLst/>
              <a:gdLst/>
              <a:ahLst/>
              <a:cxnLst/>
              <a:rect r="r" b="b" t="t" l="l"/>
              <a:pathLst>
                <a:path h="3088645" w="10273483">
                  <a:moveTo>
                    <a:pt x="0" y="0"/>
                  </a:moveTo>
                  <a:lnTo>
                    <a:pt x="10273483" y="0"/>
                  </a:lnTo>
                  <a:lnTo>
                    <a:pt x="10273483" y="3088645"/>
                  </a:lnTo>
                  <a:lnTo>
                    <a:pt x="0" y="3088645"/>
                  </a:lnTo>
                  <a:lnTo>
                    <a:pt x="0" y="0"/>
                  </a:lnTo>
                  <a:close/>
                </a:path>
              </a:pathLst>
            </a:custGeom>
            <a:blipFill>
              <a:blip r:embed="rId4">
                <a:extLst>
                  <a:ext uri="{96DAC541-7B7A-43D3-8B79-37D633B846F1}">
                    <asvg:svgBlip xmlns:asvg="http://schemas.microsoft.com/office/drawing/2016/SVG/main" r:embed="rId5"/>
                  </a:ext>
                </a:extLst>
              </a:blip>
              <a:stretch>
                <a:fillRect l="-11044" t="0" r="-11044" b="0"/>
              </a:stretch>
            </a:blipFill>
            <a:ln cap="sq">
              <a:noFill/>
              <a:prstDash val="solid"/>
              <a:miter/>
            </a:ln>
          </p:spPr>
        </p:sp>
        <p:sp>
          <p:nvSpPr>
            <p:cNvPr name="TextBox 10" id="10"/>
            <p:cNvSpPr txBox="true"/>
            <p:nvPr/>
          </p:nvSpPr>
          <p:spPr>
            <a:xfrm rot="0">
              <a:off x="360941" y="908848"/>
              <a:ext cx="9551601" cy="1179423"/>
            </a:xfrm>
            <a:prstGeom prst="rect">
              <a:avLst/>
            </a:prstGeom>
          </p:spPr>
          <p:txBody>
            <a:bodyPr anchor="t" rtlCol="false" tIns="0" lIns="0" bIns="0" rIns="0">
              <a:spAutoFit/>
            </a:bodyPr>
            <a:lstStyle/>
            <a:p>
              <a:pPr algn="ctr" marL="0" indent="0" lvl="0">
                <a:lnSpc>
                  <a:spcPts val="3312"/>
                </a:lnSpc>
                <a:spcBef>
                  <a:spcPct val="0"/>
                </a:spcBef>
              </a:pPr>
              <a:r>
                <a:rPr lang="en-US" sz="3345">
                  <a:solidFill>
                    <a:srgbClr val="FFFFFF"/>
                  </a:solidFill>
                  <a:latin typeface="Tomorrow"/>
                  <a:ea typeface="Tomorrow"/>
                  <a:cs typeface="Tomorrow"/>
                  <a:sym typeface="Tomorrow"/>
                </a:rPr>
                <a:t>TRAINED ON 70 BILLION PARAMETERS.</a:t>
              </a:r>
            </a:p>
          </p:txBody>
        </p:sp>
      </p:grpSp>
      <p:sp>
        <p:nvSpPr>
          <p:cNvPr name="Freeform 11" id="11"/>
          <p:cNvSpPr/>
          <p:nvPr/>
        </p:nvSpPr>
        <p:spPr>
          <a:xfrm flipH="false" flipV="false" rot="0">
            <a:off x="789819" y="6226742"/>
            <a:ext cx="7705112" cy="1897384"/>
          </a:xfrm>
          <a:custGeom>
            <a:avLst/>
            <a:gdLst/>
            <a:ahLst/>
            <a:cxnLst/>
            <a:rect r="r" b="b" t="t" l="l"/>
            <a:pathLst>
              <a:path h="1897384" w="7705112">
                <a:moveTo>
                  <a:pt x="0" y="0"/>
                </a:moveTo>
                <a:lnTo>
                  <a:pt x="7705113" y="0"/>
                </a:lnTo>
                <a:lnTo>
                  <a:pt x="7705113" y="1897384"/>
                </a:lnTo>
                <a:lnTo>
                  <a:pt x="0" y="18973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TextBox 12" id="12"/>
          <p:cNvSpPr txBox="true"/>
          <p:nvPr/>
        </p:nvSpPr>
        <p:spPr>
          <a:xfrm rot="0">
            <a:off x="789819" y="6638145"/>
            <a:ext cx="7163701" cy="870280"/>
          </a:xfrm>
          <a:prstGeom prst="rect">
            <a:avLst/>
          </a:prstGeom>
        </p:spPr>
        <p:txBody>
          <a:bodyPr anchor="t" rtlCol="false" tIns="0" lIns="0" bIns="0" rIns="0">
            <a:spAutoFit/>
          </a:bodyPr>
          <a:lstStyle/>
          <a:p>
            <a:pPr algn="ctr" marL="0" indent="0" lvl="0">
              <a:lnSpc>
                <a:spcPts val="3312"/>
              </a:lnSpc>
              <a:spcBef>
                <a:spcPct val="0"/>
              </a:spcBef>
            </a:pPr>
            <a:r>
              <a:rPr lang="en-US" sz="3345">
                <a:solidFill>
                  <a:srgbClr val="FFFFFF"/>
                </a:solidFill>
                <a:latin typeface="Tomorrow"/>
                <a:ea typeface="Tomorrow"/>
                <a:cs typeface="Tomorrow"/>
                <a:sym typeface="Tomorrow"/>
              </a:rPr>
              <a:t>EASILY GET API KEY WITH GROQ CLOUD</a:t>
            </a:r>
          </a:p>
        </p:txBody>
      </p:sp>
      <p:sp>
        <p:nvSpPr>
          <p:cNvPr name="Freeform 13" id="13"/>
          <p:cNvSpPr/>
          <p:nvPr/>
        </p:nvSpPr>
        <p:spPr>
          <a:xfrm flipH="false" flipV="false" rot="0">
            <a:off x="6830749" y="4184845"/>
            <a:ext cx="3328367" cy="2041897"/>
          </a:xfrm>
          <a:custGeom>
            <a:avLst/>
            <a:gdLst/>
            <a:ahLst/>
            <a:cxnLst/>
            <a:rect r="r" b="b" t="t" l="l"/>
            <a:pathLst>
              <a:path h="2041897" w="3328367">
                <a:moveTo>
                  <a:pt x="0" y="0"/>
                </a:moveTo>
                <a:lnTo>
                  <a:pt x="3328366" y="0"/>
                </a:lnTo>
                <a:lnTo>
                  <a:pt x="3328366" y="2041897"/>
                </a:lnTo>
                <a:lnTo>
                  <a:pt x="0" y="2041897"/>
                </a:lnTo>
                <a:lnTo>
                  <a:pt x="0" y="0"/>
                </a:lnTo>
                <a:close/>
              </a:path>
            </a:pathLst>
          </a:custGeom>
          <a:blipFill>
            <a:blip r:embed="rId7"/>
            <a:stretch>
              <a:fillRect l="0" t="0" r="0" b="0"/>
            </a:stretch>
          </a:blipFill>
        </p:spPr>
      </p:sp>
      <p:sp>
        <p:nvSpPr>
          <p:cNvPr name="TextBox 14" id="14"/>
          <p:cNvSpPr txBox="true"/>
          <p:nvPr/>
        </p:nvSpPr>
        <p:spPr>
          <a:xfrm rot="0">
            <a:off x="2254557" y="1141533"/>
            <a:ext cx="15004743" cy="713385"/>
          </a:xfrm>
          <a:prstGeom prst="rect">
            <a:avLst/>
          </a:prstGeom>
        </p:spPr>
        <p:txBody>
          <a:bodyPr anchor="t" rtlCol="false" tIns="0" lIns="0" bIns="0" rIns="0">
            <a:spAutoFit/>
          </a:bodyPr>
          <a:lstStyle/>
          <a:p>
            <a:pPr algn="l" marL="0" indent="0" lvl="0">
              <a:lnSpc>
                <a:spcPts val="5829"/>
              </a:lnSpc>
              <a:spcBef>
                <a:spcPct val="0"/>
              </a:spcBef>
            </a:pPr>
            <a:r>
              <a:rPr lang="en-US" sz="4163" u="sng">
                <a:solidFill>
                  <a:srgbClr val="FFFFFF"/>
                </a:solidFill>
                <a:latin typeface="HK Modular"/>
                <a:ea typeface="HK Modular"/>
                <a:cs typeface="HK Modular"/>
                <a:sym typeface="HK Modular"/>
                <a:hlinkClick r:id="rId8" tooltip="https://console.groq.com/playground"/>
              </a:rPr>
              <a:t>LLaMA 3.1 LLM model:</a:t>
            </a:r>
          </a:p>
        </p:txBody>
      </p:sp>
      <p:sp>
        <p:nvSpPr>
          <p:cNvPr name="Freeform 15" id="15"/>
          <p:cNvSpPr/>
          <p:nvPr/>
        </p:nvSpPr>
        <p:spPr>
          <a:xfrm flipH="false" flipV="false" rot="0">
            <a:off x="789819" y="2644364"/>
            <a:ext cx="7705112" cy="1897384"/>
          </a:xfrm>
          <a:custGeom>
            <a:avLst/>
            <a:gdLst/>
            <a:ahLst/>
            <a:cxnLst/>
            <a:rect r="r" b="b" t="t" l="l"/>
            <a:pathLst>
              <a:path h="1897384" w="7705112">
                <a:moveTo>
                  <a:pt x="0" y="0"/>
                </a:moveTo>
                <a:lnTo>
                  <a:pt x="7705113" y="0"/>
                </a:lnTo>
                <a:lnTo>
                  <a:pt x="7705113" y="1897384"/>
                </a:lnTo>
                <a:lnTo>
                  <a:pt x="0" y="18973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1060525" y="3138866"/>
            <a:ext cx="7163701" cy="870280"/>
          </a:xfrm>
          <a:prstGeom prst="rect">
            <a:avLst/>
          </a:prstGeom>
        </p:spPr>
        <p:txBody>
          <a:bodyPr anchor="t" rtlCol="false" tIns="0" lIns="0" bIns="0" rIns="0">
            <a:spAutoFit/>
          </a:bodyPr>
          <a:lstStyle/>
          <a:p>
            <a:pPr algn="ctr">
              <a:lnSpc>
                <a:spcPts val="3312"/>
              </a:lnSpc>
            </a:pPr>
            <a:r>
              <a:rPr lang="en-US" sz="3345">
                <a:solidFill>
                  <a:srgbClr val="FFFFFF"/>
                </a:solidFill>
                <a:latin typeface="Tomorrow"/>
                <a:ea typeface="Tomorrow"/>
                <a:cs typeface="Tomorrow"/>
                <a:sym typeface="Tomorrow"/>
              </a:rPr>
              <a:t>LLAMA 3.1 IS AN OPEN-SOURCE MODEL</a:t>
            </a:r>
          </a:p>
        </p:txBody>
      </p:sp>
      <p:sp>
        <p:nvSpPr>
          <p:cNvPr name="TextBox 17" id="17"/>
          <p:cNvSpPr txBox="true"/>
          <p:nvPr/>
        </p:nvSpPr>
        <p:spPr>
          <a:xfrm rot="0">
            <a:off x="8494932" y="9610026"/>
            <a:ext cx="10215896" cy="392887"/>
          </a:xfrm>
          <a:prstGeom prst="rect">
            <a:avLst/>
          </a:prstGeom>
        </p:spPr>
        <p:txBody>
          <a:bodyPr anchor="t" rtlCol="false" tIns="0" lIns="0" bIns="0" rIns="0">
            <a:spAutoFit/>
          </a:bodyPr>
          <a:lstStyle/>
          <a:p>
            <a:pPr algn="ctr">
              <a:lnSpc>
                <a:spcPts val="2916"/>
              </a:lnSpc>
            </a:pPr>
            <a:r>
              <a:rPr lang="en-US" sz="2945">
                <a:solidFill>
                  <a:srgbClr val="FFFFFF"/>
                </a:solidFill>
                <a:latin typeface="Tomorrow"/>
                <a:ea typeface="Tomorrow"/>
                <a:cs typeface="Tomorrow"/>
                <a:sym typeface="Tomorrow"/>
              </a:rPr>
              <a:t>*groq clould is the fastest inference in the world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496BE">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291717"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64813"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9221342"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3977872"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2258466" y="2859805"/>
            <a:ext cx="13771067" cy="5869917"/>
          </a:xfrm>
          <a:custGeom>
            <a:avLst/>
            <a:gdLst/>
            <a:ahLst/>
            <a:cxnLst/>
            <a:rect r="r" b="b" t="t" l="l"/>
            <a:pathLst>
              <a:path h="5869917" w="13771067">
                <a:moveTo>
                  <a:pt x="0" y="0"/>
                </a:moveTo>
                <a:lnTo>
                  <a:pt x="13771068" y="0"/>
                </a:lnTo>
                <a:lnTo>
                  <a:pt x="13771068" y="5869917"/>
                </a:lnTo>
                <a:lnTo>
                  <a:pt x="0" y="5869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1021921" y="1028700"/>
            <a:ext cx="1037426" cy="1037452"/>
            <a:chOff x="0" y="0"/>
            <a:chExt cx="1383234" cy="1383269"/>
          </a:xfrm>
        </p:grpSpPr>
        <p:sp>
          <p:nvSpPr>
            <p:cNvPr name="Freeform 8" id="8"/>
            <p:cNvSpPr/>
            <p:nvPr/>
          </p:nvSpPr>
          <p:spPr>
            <a:xfrm flipH="false" flipV="false" rot="0">
              <a:off x="0" y="0"/>
              <a:ext cx="1383234" cy="1383269"/>
            </a:xfrm>
            <a:custGeom>
              <a:avLst/>
              <a:gdLst/>
              <a:ahLst/>
              <a:cxnLst/>
              <a:rect r="r" b="b" t="t" l="l"/>
              <a:pathLst>
                <a:path h="1383269" w="1383234">
                  <a:moveTo>
                    <a:pt x="0" y="0"/>
                  </a:moveTo>
                  <a:lnTo>
                    <a:pt x="1383234" y="0"/>
                  </a:lnTo>
                  <a:lnTo>
                    <a:pt x="1383234" y="1383269"/>
                  </a:lnTo>
                  <a:lnTo>
                    <a:pt x="0" y="1383269"/>
                  </a:lnTo>
                  <a:lnTo>
                    <a:pt x="0" y="0"/>
                  </a:lnTo>
                  <a:close/>
                </a:path>
              </a:pathLst>
            </a:custGeom>
            <a:blipFill>
              <a:blip r:embed="rId6"/>
              <a:stretch>
                <a:fillRect l="-1" t="0" r="-1" b="0"/>
              </a:stretch>
            </a:blipFill>
          </p:spPr>
        </p:sp>
        <p:sp>
          <p:nvSpPr>
            <p:cNvPr name="TextBox 9" id="9"/>
            <p:cNvSpPr txBox="true"/>
            <p:nvPr/>
          </p:nvSpPr>
          <p:spPr>
            <a:xfrm rot="0">
              <a:off x="433422" y="380811"/>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ea typeface="HK Modular"/>
                  <a:cs typeface="HK Modular"/>
                  <a:sym typeface="HK Modular"/>
                </a:rPr>
                <a:t>3</a:t>
              </a:r>
            </a:p>
          </p:txBody>
        </p:sp>
      </p:grpSp>
      <p:sp>
        <p:nvSpPr>
          <p:cNvPr name="TextBox 10" id="10"/>
          <p:cNvSpPr txBox="true"/>
          <p:nvPr/>
        </p:nvSpPr>
        <p:spPr>
          <a:xfrm rot="0">
            <a:off x="3543743" y="3523918"/>
            <a:ext cx="11200513" cy="2270846"/>
          </a:xfrm>
          <a:prstGeom prst="rect">
            <a:avLst/>
          </a:prstGeom>
        </p:spPr>
        <p:txBody>
          <a:bodyPr anchor="t" rtlCol="false" tIns="0" lIns="0" bIns="0" rIns="0">
            <a:spAutoFit/>
          </a:bodyPr>
          <a:lstStyle/>
          <a:p>
            <a:pPr algn="l">
              <a:lnSpc>
                <a:spcPts val="4510"/>
              </a:lnSpc>
              <a:spcBef>
                <a:spcPct val="0"/>
              </a:spcBef>
            </a:pPr>
            <a:r>
              <a:rPr lang="en-US" sz="3221">
                <a:solidFill>
                  <a:srgbClr val="FFFFFF"/>
                </a:solidFill>
                <a:latin typeface="Tomorrow"/>
                <a:ea typeface="Tomorrow"/>
                <a:cs typeface="Tomorrow"/>
                <a:sym typeface="Tomorrow"/>
              </a:rPr>
              <a:t>LangChain is a framework that makes it easier to build applications using large language models (LLMs). It provides a modular and flexible way to combine LLMs with other tools and data sources.</a:t>
            </a:r>
          </a:p>
        </p:txBody>
      </p:sp>
      <p:sp>
        <p:nvSpPr>
          <p:cNvPr name="TextBox 11" id="11"/>
          <p:cNvSpPr txBox="true"/>
          <p:nvPr/>
        </p:nvSpPr>
        <p:spPr>
          <a:xfrm rot="0">
            <a:off x="2254557" y="1141533"/>
            <a:ext cx="8293621" cy="729895"/>
          </a:xfrm>
          <a:prstGeom prst="rect">
            <a:avLst/>
          </a:prstGeom>
        </p:spPr>
        <p:txBody>
          <a:bodyPr anchor="t" rtlCol="false" tIns="0" lIns="0" bIns="0" rIns="0">
            <a:spAutoFit/>
          </a:bodyPr>
          <a:lstStyle/>
          <a:p>
            <a:pPr algn="l" marL="0" indent="0" lvl="0">
              <a:lnSpc>
                <a:spcPts val="5969"/>
              </a:lnSpc>
              <a:spcBef>
                <a:spcPct val="0"/>
              </a:spcBef>
            </a:pPr>
            <a:r>
              <a:rPr lang="en-US" sz="4263" strike="noStrike" u="none">
                <a:solidFill>
                  <a:srgbClr val="FFFFFF"/>
                </a:solidFill>
                <a:latin typeface="HK Modular"/>
                <a:ea typeface="HK Modular"/>
                <a:cs typeface="HK Modular"/>
                <a:sym typeface="HK Modular"/>
              </a:rPr>
              <a:t>What is Langchain?</a:t>
            </a:r>
          </a:p>
        </p:txBody>
      </p:sp>
      <p:sp>
        <p:nvSpPr>
          <p:cNvPr name="TextBox 12" id="12"/>
          <p:cNvSpPr txBox="true"/>
          <p:nvPr/>
        </p:nvSpPr>
        <p:spPr>
          <a:xfrm rot="0">
            <a:off x="3875435" y="5964016"/>
            <a:ext cx="11200513" cy="1699346"/>
          </a:xfrm>
          <a:prstGeom prst="rect">
            <a:avLst/>
          </a:prstGeom>
        </p:spPr>
        <p:txBody>
          <a:bodyPr anchor="t" rtlCol="false" tIns="0" lIns="0" bIns="0" rIns="0">
            <a:spAutoFit/>
          </a:bodyPr>
          <a:lstStyle/>
          <a:p>
            <a:pPr algn="l" marL="695550" indent="-347775" lvl="1">
              <a:lnSpc>
                <a:spcPts val="4510"/>
              </a:lnSpc>
              <a:buFont typeface="Arial"/>
              <a:buChar char="•"/>
            </a:pPr>
            <a:r>
              <a:rPr lang="en-US" sz="3221">
                <a:solidFill>
                  <a:srgbClr val="FFFFFF"/>
                </a:solidFill>
                <a:latin typeface="Tomorrow"/>
                <a:ea typeface="Tomorrow"/>
                <a:cs typeface="Tomorrow"/>
                <a:sym typeface="Tomorrow"/>
              </a:rPr>
              <a:t>Modularity</a:t>
            </a:r>
          </a:p>
          <a:p>
            <a:pPr algn="l" marL="695550" indent="-347775" lvl="1">
              <a:lnSpc>
                <a:spcPts val="4510"/>
              </a:lnSpc>
              <a:buFont typeface="Arial"/>
              <a:buChar char="•"/>
            </a:pPr>
            <a:r>
              <a:rPr lang="en-US" sz="3221">
                <a:solidFill>
                  <a:srgbClr val="FFFFFF"/>
                </a:solidFill>
                <a:latin typeface="Tomorrow"/>
                <a:ea typeface="Tomorrow"/>
                <a:cs typeface="Tomorrow"/>
                <a:sym typeface="Tomorrow"/>
              </a:rPr>
              <a:t>Flexibility</a:t>
            </a:r>
          </a:p>
          <a:p>
            <a:pPr algn="l" marL="695550" indent="-347775" lvl="1">
              <a:lnSpc>
                <a:spcPts val="4510"/>
              </a:lnSpc>
              <a:buFont typeface="Arial"/>
              <a:buChar char="•"/>
            </a:pPr>
            <a:r>
              <a:rPr lang="en-US" sz="3221">
                <a:solidFill>
                  <a:srgbClr val="FFFFFF"/>
                </a:solidFill>
                <a:latin typeface="Tomorrow"/>
                <a:ea typeface="Tomorrow"/>
                <a:cs typeface="Tomorrow"/>
                <a:sym typeface="Tomorrow"/>
              </a:rPr>
              <a:t>Ease of use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224">
                <a:alpha val="100000"/>
              </a:srgbClr>
            </a:gs>
            <a:gs pos="50000">
              <a:srgbClr val="010219">
                <a:alpha val="100000"/>
              </a:srgbClr>
            </a:gs>
            <a:gs pos="100000">
              <a:srgbClr val="0496BE">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291717"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64813"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4" id="4"/>
          <p:cNvSpPr/>
          <p:nvPr/>
        </p:nvSpPr>
        <p:spPr>
          <a:xfrm flipH="false" flipV="false" rot="0">
            <a:off x="9221342"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5" id="5"/>
          <p:cNvSpPr/>
          <p:nvPr/>
        </p:nvSpPr>
        <p:spPr>
          <a:xfrm flipH="false" flipV="false" rot="0">
            <a:off x="13977872" y="-61426"/>
            <a:ext cx="4601845" cy="3612448"/>
          </a:xfrm>
          <a:custGeom>
            <a:avLst/>
            <a:gdLst/>
            <a:ahLst/>
            <a:cxnLst/>
            <a:rect r="r" b="b" t="t" l="l"/>
            <a:pathLst>
              <a:path h="3612448" w="4601845">
                <a:moveTo>
                  <a:pt x="0" y="0"/>
                </a:moveTo>
                <a:lnTo>
                  <a:pt x="4601845" y="0"/>
                </a:lnTo>
                <a:lnTo>
                  <a:pt x="4601845" y="3612449"/>
                </a:lnTo>
                <a:lnTo>
                  <a:pt x="0" y="3612449"/>
                </a:lnTo>
                <a:lnTo>
                  <a:pt x="0" y="0"/>
                </a:lnTo>
                <a:close/>
              </a:path>
            </a:pathLst>
          </a:custGeom>
          <a:blipFill>
            <a:blip r:embed="rId2">
              <a:alphaModFix amt="35000"/>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2258466" y="2859805"/>
            <a:ext cx="13771067" cy="5869917"/>
          </a:xfrm>
          <a:custGeom>
            <a:avLst/>
            <a:gdLst/>
            <a:ahLst/>
            <a:cxnLst/>
            <a:rect r="r" b="b" t="t" l="l"/>
            <a:pathLst>
              <a:path h="5869917" w="13771067">
                <a:moveTo>
                  <a:pt x="0" y="0"/>
                </a:moveTo>
                <a:lnTo>
                  <a:pt x="13771068" y="0"/>
                </a:lnTo>
                <a:lnTo>
                  <a:pt x="13771068" y="5869917"/>
                </a:lnTo>
                <a:lnTo>
                  <a:pt x="0" y="58699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1921" y="1028700"/>
            <a:ext cx="1037426" cy="1037426"/>
          </a:xfrm>
          <a:custGeom>
            <a:avLst/>
            <a:gdLst/>
            <a:ahLst/>
            <a:cxnLst/>
            <a:rect r="r" b="b" t="t" l="l"/>
            <a:pathLst>
              <a:path h="1037426" w="1037426">
                <a:moveTo>
                  <a:pt x="0" y="0"/>
                </a:moveTo>
                <a:lnTo>
                  <a:pt x="1037425" y="0"/>
                </a:lnTo>
                <a:lnTo>
                  <a:pt x="1037425" y="1037426"/>
                </a:lnTo>
                <a:lnTo>
                  <a:pt x="0" y="1037426"/>
                </a:lnTo>
                <a:lnTo>
                  <a:pt x="0" y="0"/>
                </a:lnTo>
                <a:close/>
              </a:path>
            </a:pathLst>
          </a:custGeom>
          <a:blipFill>
            <a:blip r:embed="rId6"/>
            <a:stretch>
              <a:fillRect l="0" t="0" r="0" b="0"/>
            </a:stretch>
          </a:blipFill>
        </p:spPr>
      </p:sp>
      <p:sp>
        <p:nvSpPr>
          <p:cNvPr name="TextBox 8" id="8"/>
          <p:cNvSpPr txBox="true"/>
          <p:nvPr/>
        </p:nvSpPr>
        <p:spPr>
          <a:xfrm rot="0">
            <a:off x="1346987" y="1302402"/>
            <a:ext cx="387293" cy="442422"/>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ea typeface="HK Modular"/>
                <a:cs typeface="HK Modular"/>
                <a:sym typeface="HK Modular"/>
              </a:rPr>
              <a:t>4</a:t>
            </a:r>
          </a:p>
        </p:txBody>
      </p:sp>
      <p:sp>
        <p:nvSpPr>
          <p:cNvPr name="TextBox 9" id="9"/>
          <p:cNvSpPr txBox="true"/>
          <p:nvPr/>
        </p:nvSpPr>
        <p:spPr>
          <a:xfrm rot="0">
            <a:off x="3543743" y="3523918"/>
            <a:ext cx="11200513" cy="3985346"/>
          </a:xfrm>
          <a:prstGeom prst="rect">
            <a:avLst/>
          </a:prstGeom>
        </p:spPr>
        <p:txBody>
          <a:bodyPr anchor="t" rtlCol="false" tIns="0" lIns="0" bIns="0" rIns="0">
            <a:spAutoFit/>
          </a:bodyPr>
          <a:lstStyle/>
          <a:p>
            <a:pPr algn="l">
              <a:lnSpc>
                <a:spcPts val="4510"/>
              </a:lnSpc>
            </a:pPr>
            <a:r>
              <a:rPr lang="en-US" sz="3221">
                <a:solidFill>
                  <a:srgbClr val="FFFFFF"/>
                </a:solidFill>
                <a:latin typeface="Tomorrow"/>
                <a:ea typeface="Tomorrow"/>
                <a:cs typeface="Tomorrow"/>
                <a:sym typeface="Tomorrow"/>
              </a:rPr>
              <a:t>Web scraping is the process of extracting data from websites using automated scripts.</a:t>
            </a:r>
          </a:p>
          <a:p>
            <a:pPr algn="l">
              <a:lnSpc>
                <a:spcPts val="4510"/>
              </a:lnSpc>
            </a:pPr>
          </a:p>
          <a:p>
            <a:pPr algn="l">
              <a:lnSpc>
                <a:spcPts val="4510"/>
              </a:lnSpc>
            </a:pPr>
          </a:p>
          <a:p>
            <a:pPr algn="l">
              <a:lnSpc>
                <a:spcPts val="4510"/>
              </a:lnSpc>
              <a:spcBef>
                <a:spcPct val="0"/>
              </a:spcBef>
            </a:pPr>
            <a:r>
              <a:rPr lang="en-US" sz="3221">
                <a:solidFill>
                  <a:srgbClr val="FFFFFF"/>
                </a:solidFill>
                <a:latin typeface="Tomorrow"/>
                <a:ea typeface="Tomorrow"/>
                <a:cs typeface="Tomorrow"/>
                <a:sym typeface="Tomorrow"/>
              </a:rPr>
              <a:t>Langchain WebBaseLoader to load all text from HTML webpages into a document format that we can use  for further analysis.</a:t>
            </a:r>
          </a:p>
        </p:txBody>
      </p:sp>
      <p:sp>
        <p:nvSpPr>
          <p:cNvPr name="TextBox 10" id="10"/>
          <p:cNvSpPr txBox="true"/>
          <p:nvPr/>
        </p:nvSpPr>
        <p:spPr>
          <a:xfrm rot="0">
            <a:off x="2254557" y="1141533"/>
            <a:ext cx="8293621" cy="729895"/>
          </a:xfrm>
          <a:prstGeom prst="rect">
            <a:avLst/>
          </a:prstGeom>
        </p:spPr>
        <p:txBody>
          <a:bodyPr anchor="t" rtlCol="false" tIns="0" lIns="0" bIns="0" rIns="0">
            <a:spAutoFit/>
          </a:bodyPr>
          <a:lstStyle/>
          <a:p>
            <a:pPr algn="l" marL="0" indent="0" lvl="0">
              <a:lnSpc>
                <a:spcPts val="5969"/>
              </a:lnSpc>
              <a:spcBef>
                <a:spcPct val="0"/>
              </a:spcBef>
            </a:pPr>
            <a:r>
              <a:rPr lang="en-US" sz="4263" u="sng">
                <a:solidFill>
                  <a:srgbClr val="FFFFFF"/>
                </a:solidFill>
                <a:latin typeface="HK Modular"/>
                <a:ea typeface="HK Modular"/>
                <a:cs typeface="HK Modular"/>
                <a:sym typeface="HK Modular"/>
                <a:hlinkClick r:id="rId7" tooltip="https://python.langchain.com/docs/integrations/document_loaders/web_base/"/>
              </a:rPr>
              <a:t>web scraping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67096D">
                <a:alpha val="100000"/>
              </a:srgbClr>
            </a:gs>
            <a:gs pos="50000">
              <a:srgbClr val="1A0242">
                <a:alpha val="100000"/>
              </a:srgbClr>
            </a:gs>
            <a:gs pos="100000">
              <a:srgbClr val="000000">
                <a:alpha val="100000"/>
              </a:srgbClr>
            </a:gs>
          </a:gsLst>
          <a:path path="circle">
            <a:fillToRect l="50000" r="50000" t="50000" b="50000"/>
          </a:path>
        </a:gradFill>
      </p:bgPr>
    </p:bg>
    <p:spTree>
      <p:nvGrpSpPr>
        <p:cNvPr id="1" name=""/>
        <p:cNvGrpSpPr/>
        <p:nvPr/>
      </p:nvGrpSpPr>
      <p:grpSpPr>
        <a:xfrm>
          <a:off x="0" y="0"/>
          <a:ext cx="0" cy="0"/>
          <a:chOff x="0" y="0"/>
          <a:chExt cx="0" cy="0"/>
        </a:xfrm>
      </p:grpSpPr>
      <p:sp>
        <p:nvSpPr>
          <p:cNvPr name="Freeform 2" id="2"/>
          <p:cNvSpPr/>
          <p:nvPr/>
        </p:nvSpPr>
        <p:spPr>
          <a:xfrm flipH="false" flipV="false" rot="0">
            <a:off x="-391634" y="-4392134"/>
            <a:ext cx="19071268" cy="19071268"/>
          </a:xfrm>
          <a:custGeom>
            <a:avLst/>
            <a:gdLst/>
            <a:ahLst/>
            <a:cxnLst/>
            <a:rect r="r" b="b" t="t" l="l"/>
            <a:pathLst>
              <a:path h="19071268" w="19071268">
                <a:moveTo>
                  <a:pt x="0" y="0"/>
                </a:moveTo>
                <a:lnTo>
                  <a:pt x="19071268" y="0"/>
                </a:lnTo>
                <a:lnTo>
                  <a:pt x="19071268" y="19071268"/>
                </a:lnTo>
                <a:lnTo>
                  <a:pt x="0" y="19071268"/>
                </a:lnTo>
                <a:lnTo>
                  <a:pt x="0" y="0"/>
                </a:lnTo>
                <a:close/>
              </a:path>
            </a:pathLst>
          </a:custGeom>
          <a:blipFill>
            <a:blip r:embed="rId2">
              <a:alphaModFix amt="21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69985" y="3334667"/>
            <a:ext cx="2275097" cy="2287575"/>
          </a:xfrm>
          <a:custGeom>
            <a:avLst/>
            <a:gdLst/>
            <a:ahLst/>
            <a:cxnLst/>
            <a:rect r="r" b="b" t="t" l="l"/>
            <a:pathLst>
              <a:path h="2287575" w="2275097">
                <a:moveTo>
                  <a:pt x="0" y="0"/>
                </a:moveTo>
                <a:lnTo>
                  <a:pt x="2275097" y="0"/>
                </a:lnTo>
                <a:lnTo>
                  <a:pt x="2275097" y="2287575"/>
                </a:lnTo>
                <a:lnTo>
                  <a:pt x="0" y="228757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963941" y="3213676"/>
            <a:ext cx="2515760" cy="2529557"/>
          </a:xfrm>
          <a:custGeom>
            <a:avLst/>
            <a:gdLst/>
            <a:ahLst/>
            <a:cxnLst/>
            <a:rect r="r" b="b" t="t" l="l"/>
            <a:pathLst>
              <a:path h="2529557" w="2515760">
                <a:moveTo>
                  <a:pt x="0" y="0"/>
                </a:moveTo>
                <a:lnTo>
                  <a:pt x="2515760" y="0"/>
                </a:lnTo>
                <a:lnTo>
                  <a:pt x="2515760" y="2529557"/>
                </a:lnTo>
                <a:lnTo>
                  <a:pt x="0" y="252955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7346476" y="3429748"/>
            <a:ext cx="4827240" cy="1418002"/>
          </a:xfrm>
          <a:custGeom>
            <a:avLst/>
            <a:gdLst/>
            <a:ahLst/>
            <a:cxnLst/>
            <a:rect r="r" b="b" t="t" l="l"/>
            <a:pathLst>
              <a:path h="1418002" w="4827240">
                <a:moveTo>
                  <a:pt x="0" y="0"/>
                </a:moveTo>
                <a:lnTo>
                  <a:pt x="4827240" y="0"/>
                </a:lnTo>
                <a:lnTo>
                  <a:pt x="4827240" y="1418002"/>
                </a:lnTo>
                <a:lnTo>
                  <a:pt x="0" y="141800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040491" y="3334667"/>
            <a:ext cx="2501279" cy="2514997"/>
          </a:xfrm>
          <a:custGeom>
            <a:avLst/>
            <a:gdLst/>
            <a:ahLst/>
            <a:cxnLst/>
            <a:rect r="r" b="b" t="t" l="l"/>
            <a:pathLst>
              <a:path h="2514997" w="2501279">
                <a:moveTo>
                  <a:pt x="0" y="0"/>
                </a:moveTo>
                <a:lnTo>
                  <a:pt x="2501279" y="0"/>
                </a:lnTo>
                <a:lnTo>
                  <a:pt x="2501279" y="2514998"/>
                </a:lnTo>
                <a:lnTo>
                  <a:pt x="0" y="25149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29439">
            <a:off x="7962572" y="7060814"/>
            <a:ext cx="3595048" cy="2678311"/>
          </a:xfrm>
          <a:custGeom>
            <a:avLst/>
            <a:gdLst/>
            <a:ahLst/>
            <a:cxnLst/>
            <a:rect r="r" b="b" t="t" l="l"/>
            <a:pathLst>
              <a:path h="2678311" w="3595048">
                <a:moveTo>
                  <a:pt x="0" y="0"/>
                </a:moveTo>
                <a:lnTo>
                  <a:pt x="3595048" y="0"/>
                </a:lnTo>
                <a:lnTo>
                  <a:pt x="3595048" y="2678311"/>
                </a:lnTo>
                <a:lnTo>
                  <a:pt x="0" y="26783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51282">
            <a:off x="7328668" y="4311124"/>
            <a:ext cx="4827240" cy="1418002"/>
          </a:xfrm>
          <a:custGeom>
            <a:avLst/>
            <a:gdLst/>
            <a:ahLst/>
            <a:cxnLst/>
            <a:rect r="r" b="b" t="t" l="l"/>
            <a:pathLst>
              <a:path h="1418002" w="4827240">
                <a:moveTo>
                  <a:pt x="0" y="0"/>
                </a:moveTo>
                <a:lnTo>
                  <a:pt x="4827240" y="0"/>
                </a:lnTo>
                <a:lnTo>
                  <a:pt x="4827240" y="1418001"/>
                </a:lnTo>
                <a:lnTo>
                  <a:pt x="0" y="1418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5400000">
            <a:off x="15737634" y="3654002"/>
            <a:ext cx="3043332" cy="1515555"/>
          </a:xfrm>
          <a:custGeom>
            <a:avLst/>
            <a:gdLst/>
            <a:ahLst/>
            <a:cxnLst/>
            <a:rect r="r" b="b" t="t" l="l"/>
            <a:pathLst>
              <a:path h="1515555" w="3043332">
                <a:moveTo>
                  <a:pt x="0" y="0"/>
                </a:moveTo>
                <a:lnTo>
                  <a:pt x="3043332" y="0"/>
                </a:lnTo>
                <a:lnTo>
                  <a:pt x="3043332" y="1515555"/>
                </a:lnTo>
                <a:lnTo>
                  <a:pt x="0" y="151555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0" id="10"/>
          <p:cNvSpPr txBox="true"/>
          <p:nvPr/>
        </p:nvSpPr>
        <p:spPr>
          <a:xfrm rot="0">
            <a:off x="0" y="588027"/>
            <a:ext cx="8861389" cy="762000"/>
          </a:xfrm>
          <a:prstGeom prst="rect">
            <a:avLst/>
          </a:prstGeom>
        </p:spPr>
        <p:txBody>
          <a:bodyPr anchor="t" rtlCol="false" tIns="0" lIns="0" bIns="0" rIns="0">
            <a:spAutoFit/>
          </a:bodyPr>
          <a:lstStyle/>
          <a:p>
            <a:pPr algn="ctr">
              <a:lnSpc>
                <a:spcPts val="6299"/>
              </a:lnSpc>
            </a:pPr>
            <a:r>
              <a:rPr lang="en-US" sz="4500">
                <a:solidFill>
                  <a:srgbClr val="FFFFFF"/>
                </a:solidFill>
                <a:latin typeface="HK Modular"/>
                <a:ea typeface="HK Modular"/>
                <a:cs typeface="HK Modular"/>
                <a:sym typeface="HK Modular"/>
              </a:rPr>
              <a:t>Tech Architecture</a:t>
            </a:r>
          </a:p>
        </p:txBody>
      </p:sp>
      <p:sp>
        <p:nvSpPr>
          <p:cNvPr name="AutoShape 11" id="11"/>
          <p:cNvSpPr/>
          <p:nvPr/>
        </p:nvSpPr>
        <p:spPr>
          <a:xfrm>
            <a:off x="2845082" y="4478455"/>
            <a:ext cx="1118859" cy="0"/>
          </a:xfrm>
          <a:prstGeom prst="line">
            <a:avLst/>
          </a:prstGeom>
          <a:ln cap="flat" w="76200">
            <a:solidFill>
              <a:srgbClr val="FFFFFF"/>
            </a:solidFill>
            <a:prstDash val="solid"/>
            <a:headEnd type="none" len="sm" w="sm"/>
            <a:tailEnd type="triangle" len="med" w="lg"/>
          </a:ln>
        </p:spPr>
      </p:sp>
      <p:sp>
        <p:nvSpPr>
          <p:cNvPr name="AutoShape 12" id="12"/>
          <p:cNvSpPr/>
          <p:nvPr/>
        </p:nvSpPr>
        <p:spPr>
          <a:xfrm>
            <a:off x="6479701" y="4478455"/>
            <a:ext cx="1118859" cy="0"/>
          </a:xfrm>
          <a:prstGeom prst="line">
            <a:avLst/>
          </a:prstGeom>
          <a:ln cap="flat" w="76200">
            <a:solidFill>
              <a:srgbClr val="FFFFFF"/>
            </a:solidFill>
            <a:prstDash val="solid"/>
            <a:headEnd type="none" len="sm" w="sm"/>
            <a:tailEnd type="triangle" len="med" w="lg"/>
          </a:ln>
        </p:spPr>
      </p:sp>
      <p:sp>
        <p:nvSpPr>
          <p:cNvPr name="AutoShape 13" id="13"/>
          <p:cNvSpPr/>
          <p:nvPr/>
        </p:nvSpPr>
        <p:spPr>
          <a:xfrm>
            <a:off x="12173716" y="4411780"/>
            <a:ext cx="1118859" cy="0"/>
          </a:xfrm>
          <a:prstGeom prst="line">
            <a:avLst/>
          </a:prstGeom>
          <a:ln cap="flat" w="76200">
            <a:solidFill>
              <a:srgbClr val="FFFFFF"/>
            </a:solidFill>
            <a:prstDash val="solid"/>
            <a:headEnd type="none" len="sm" w="sm"/>
            <a:tailEnd type="triangle" len="med" w="lg"/>
          </a:ln>
        </p:spPr>
      </p:sp>
      <p:sp>
        <p:nvSpPr>
          <p:cNvPr name="AutoShape 14" id="14"/>
          <p:cNvSpPr/>
          <p:nvPr/>
        </p:nvSpPr>
        <p:spPr>
          <a:xfrm>
            <a:off x="15382663" y="4478455"/>
            <a:ext cx="1118859" cy="0"/>
          </a:xfrm>
          <a:prstGeom prst="line">
            <a:avLst/>
          </a:prstGeom>
          <a:ln cap="flat" w="76200">
            <a:solidFill>
              <a:srgbClr val="FFFFFF"/>
            </a:solidFill>
            <a:prstDash val="solid"/>
            <a:headEnd type="none" len="sm" w="sm"/>
            <a:tailEnd type="triangle" len="med" w="lg"/>
          </a:ln>
        </p:spPr>
      </p:sp>
      <p:sp>
        <p:nvSpPr>
          <p:cNvPr name="AutoShape 15" id="15"/>
          <p:cNvSpPr/>
          <p:nvPr/>
        </p:nvSpPr>
        <p:spPr>
          <a:xfrm>
            <a:off x="9760096" y="5933446"/>
            <a:ext cx="33573" cy="1299768"/>
          </a:xfrm>
          <a:prstGeom prst="line">
            <a:avLst/>
          </a:prstGeom>
          <a:ln cap="flat" w="133350">
            <a:solidFill>
              <a:srgbClr val="FFFFFF"/>
            </a:solidFill>
            <a:prstDash val="solid"/>
            <a:headEnd type="none" len="sm" w="sm"/>
            <a:tailEnd type="triangle" len="med" w="lg"/>
          </a:ln>
        </p:spPr>
      </p:sp>
      <p:sp>
        <p:nvSpPr>
          <p:cNvPr name="TextBox 16" id="16"/>
          <p:cNvSpPr txBox="true"/>
          <p:nvPr/>
        </p:nvSpPr>
        <p:spPr>
          <a:xfrm rot="0">
            <a:off x="797596" y="3854731"/>
            <a:ext cx="1819875" cy="1180773"/>
          </a:xfrm>
          <a:prstGeom prst="rect">
            <a:avLst/>
          </a:prstGeom>
        </p:spPr>
        <p:txBody>
          <a:bodyPr anchor="t" rtlCol="false" tIns="0" lIns="0" bIns="0" rIns="0">
            <a:spAutoFit/>
          </a:bodyPr>
          <a:lstStyle/>
          <a:p>
            <a:pPr algn="ctr">
              <a:lnSpc>
                <a:spcPts val="4741"/>
              </a:lnSpc>
            </a:pPr>
            <a:r>
              <a:rPr lang="en-US" sz="3387" b="true">
                <a:solidFill>
                  <a:srgbClr val="000000"/>
                </a:solidFill>
                <a:latin typeface="Canva Sans Bold"/>
                <a:ea typeface="Canva Sans Bold"/>
                <a:cs typeface="Canva Sans Bold"/>
                <a:sym typeface="Canva Sans Bold"/>
              </a:rPr>
              <a:t>Careers page</a:t>
            </a:r>
          </a:p>
        </p:txBody>
      </p:sp>
      <p:sp>
        <p:nvSpPr>
          <p:cNvPr name="TextBox 17" id="17"/>
          <p:cNvSpPr txBox="true"/>
          <p:nvPr/>
        </p:nvSpPr>
        <p:spPr>
          <a:xfrm rot="0">
            <a:off x="4430695" y="4154763"/>
            <a:ext cx="1819875" cy="580708"/>
          </a:xfrm>
          <a:prstGeom prst="rect">
            <a:avLst/>
          </a:prstGeom>
        </p:spPr>
        <p:txBody>
          <a:bodyPr anchor="t" rtlCol="false" tIns="0" lIns="0" bIns="0" rIns="0">
            <a:spAutoFit/>
          </a:bodyPr>
          <a:lstStyle/>
          <a:p>
            <a:pPr algn="ctr">
              <a:lnSpc>
                <a:spcPts val="4741"/>
              </a:lnSpc>
            </a:pPr>
            <a:r>
              <a:rPr lang="en-US" sz="3387" b="true">
                <a:solidFill>
                  <a:srgbClr val="000000"/>
                </a:solidFill>
                <a:latin typeface="Canva Sans Bold"/>
                <a:ea typeface="Canva Sans Bold"/>
                <a:cs typeface="Canva Sans Bold"/>
                <a:sym typeface="Canva Sans Bold"/>
              </a:rPr>
              <a:t>LLM</a:t>
            </a:r>
          </a:p>
        </p:txBody>
      </p:sp>
      <p:sp>
        <p:nvSpPr>
          <p:cNvPr name="TextBox 18" id="18"/>
          <p:cNvSpPr txBox="true"/>
          <p:nvPr/>
        </p:nvSpPr>
        <p:spPr>
          <a:xfrm rot="0">
            <a:off x="7656371" y="3729898"/>
            <a:ext cx="4223347" cy="1683068"/>
          </a:xfrm>
          <a:prstGeom prst="rect">
            <a:avLst/>
          </a:prstGeom>
        </p:spPr>
        <p:txBody>
          <a:bodyPr anchor="t" rtlCol="false" tIns="0" lIns="0" bIns="0" rIns="0">
            <a:spAutoFit/>
          </a:bodyPr>
          <a:lstStyle/>
          <a:p>
            <a:pPr algn="ctr">
              <a:lnSpc>
                <a:spcPts val="3344"/>
              </a:lnSpc>
            </a:pPr>
            <a:r>
              <a:rPr lang="en-US" sz="2388" b="true">
                <a:solidFill>
                  <a:srgbClr val="000000"/>
                </a:solidFill>
                <a:latin typeface="Canva Sans Bold"/>
                <a:ea typeface="Canva Sans Bold"/>
                <a:cs typeface="Canva Sans Bold"/>
                <a:sym typeface="Canva Sans Bold"/>
              </a:rPr>
              <a:t>Extract Jobs in json format</a:t>
            </a:r>
          </a:p>
          <a:p>
            <a:pPr algn="ctr" marL="515759" indent="-257879" lvl="1">
              <a:lnSpc>
                <a:spcPts val="3344"/>
              </a:lnSpc>
              <a:buFont typeface="Arial"/>
              <a:buChar char="•"/>
            </a:pPr>
            <a:r>
              <a:rPr lang="en-US" b="true" sz="2388">
                <a:solidFill>
                  <a:srgbClr val="000000"/>
                </a:solidFill>
                <a:latin typeface="Canva Sans Bold"/>
                <a:ea typeface="Canva Sans Bold"/>
                <a:cs typeface="Canva Sans Bold"/>
                <a:sym typeface="Canva Sans Bold"/>
              </a:rPr>
              <a:t>experience</a:t>
            </a:r>
          </a:p>
          <a:p>
            <a:pPr algn="ctr" marL="515759" indent="-257879" lvl="1">
              <a:lnSpc>
                <a:spcPts val="3344"/>
              </a:lnSpc>
              <a:buFont typeface="Arial"/>
              <a:buChar char="•"/>
            </a:pPr>
            <a:r>
              <a:rPr lang="en-US" b="true" sz="2388">
                <a:solidFill>
                  <a:srgbClr val="000000"/>
                </a:solidFill>
                <a:latin typeface="Canva Sans Bold"/>
                <a:ea typeface="Canva Sans Bold"/>
                <a:cs typeface="Canva Sans Bold"/>
                <a:sym typeface="Canva Sans Bold"/>
              </a:rPr>
              <a:t>Job description</a:t>
            </a:r>
          </a:p>
          <a:p>
            <a:pPr algn="ctr" marL="515759" indent="-257879" lvl="1">
              <a:lnSpc>
                <a:spcPts val="3344"/>
              </a:lnSpc>
              <a:buFont typeface="Arial"/>
              <a:buChar char="•"/>
            </a:pPr>
            <a:r>
              <a:rPr lang="en-US" b="true" sz="2388">
                <a:solidFill>
                  <a:srgbClr val="000000"/>
                </a:solidFill>
                <a:latin typeface="Canva Sans Bold"/>
                <a:ea typeface="Canva Sans Bold"/>
                <a:cs typeface="Canva Sans Bold"/>
                <a:sym typeface="Canva Sans Bold"/>
              </a:rPr>
              <a:t>skills</a:t>
            </a:r>
          </a:p>
        </p:txBody>
      </p:sp>
      <p:sp>
        <p:nvSpPr>
          <p:cNvPr name="TextBox 19" id="19"/>
          <p:cNvSpPr txBox="true"/>
          <p:nvPr/>
        </p:nvSpPr>
        <p:spPr>
          <a:xfrm rot="0">
            <a:off x="13521175" y="4154763"/>
            <a:ext cx="1819875" cy="580708"/>
          </a:xfrm>
          <a:prstGeom prst="rect">
            <a:avLst/>
          </a:prstGeom>
        </p:spPr>
        <p:txBody>
          <a:bodyPr anchor="t" rtlCol="false" tIns="0" lIns="0" bIns="0" rIns="0">
            <a:spAutoFit/>
          </a:bodyPr>
          <a:lstStyle/>
          <a:p>
            <a:pPr algn="ctr">
              <a:lnSpc>
                <a:spcPts val="4741"/>
              </a:lnSpc>
            </a:pPr>
            <a:r>
              <a:rPr lang="en-US" sz="3387" b="true">
                <a:solidFill>
                  <a:srgbClr val="000000"/>
                </a:solidFill>
                <a:latin typeface="Canva Sans Bold"/>
                <a:ea typeface="Canva Sans Bold"/>
                <a:cs typeface="Canva Sans Bold"/>
                <a:sym typeface="Canva Sans Bold"/>
              </a:rPr>
              <a:t>LLM</a:t>
            </a:r>
          </a:p>
        </p:txBody>
      </p:sp>
      <p:sp>
        <p:nvSpPr>
          <p:cNvPr name="TextBox 20" id="20"/>
          <p:cNvSpPr txBox="true"/>
          <p:nvPr/>
        </p:nvSpPr>
        <p:spPr>
          <a:xfrm rot="0">
            <a:off x="16379970" y="3788056"/>
            <a:ext cx="1819875" cy="1180773"/>
          </a:xfrm>
          <a:prstGeom prst="rect">
            <a:avLst/>
          </a:prstGeom>
        </p:spPr>
        <p:txBody>
          <a:bodyPr anchor="t" rtlCol="false" tIns="0" lIns="0" bIns="0" rIns="0">
            <a:spAutoFit/>
          </a:bodyPr>
          <a:lstStyle/>
          <a:p>
            <a:pPr algn="ctr">
              <a:lnSpc>
                <a:spcPts val="4741"/>
              </a:lnSpc>
            </a:pPr>
            <a:r>
              <a:rPr lang="en-US" sz="3387" b="true">
                <a:solidFill>
                  <a:srgbClr val="000000"/>
                </a:solidFill>
                <a:latin typeface="Canva Sans Bold"/>
                <a:ea typeface="Canva Sans Bold"/>
                <a:cs typeface="Canva Sans Bold"/>
                <a:sym typeface="Canva Sans Bold"/>
              </a:rPr>
              <a:t>cold mail</a:t>
            </a:r>
          </a:p>
        </p:txBody>
      </p:sp>
      <p:sp>
        <p:nvSpPr>
          <p:cNvPr name="TextBox 21" id="21"/>
          <p:cNvSpPr txBox="true"/>
          <p:nvPr/>
        </p:nvSpPr>
        <p:spPr>
          <a:xfrm rot="0">
            <a:off x="8883732" y="8077527"/>
            <a:ext cx="2074224" cy="1180773"/>
          </a:xfrm>
          <a:prstGeom prst="rect">
            <a:avLst/>
          </a:prstGeom>
        </p:spPr>
        <p:txBody>
          <a:bodyPr anchor="t" rtlCol="false" tIns="0" lIns="0" bIns="0" rIns="0">
            <a:spAutoFit/>
          </a:bodyPr>
          <a:lstStyle/>
          <a:p>
            <a:pPr algn="ctr">
              <a:lnSpc>
                <a:spcPts val="4741"/>
              </a:lnSpc>
            </a:pPr>
            <a:r>
              <a:rPr lang="en-US" sz="3387" b="true">
                <a:solidFill>
                  <a:srgbClr val="000000"/>
                </a:solidFill>
                <a:latin typeface="Canva Sans Bold"/>
                <a:ea typeface="Canva Sans Bold"/>
                <a:cs typeface="Canva Sans Bold"/>
                <a:sym typeface="Canva Sans Bold"/>
              </a:rPr>
              <a:t>Vector Database</a:t>
            </a:r>
          </a:p>
        </p:txBody>
      </p:sp>
      <p:sp>
        <p:nvSpPr>
          <p:cNvPr name="AutoShape 22" id="22"/>
          <p:cNvSpPr/>
          <p:nvPr/>
        </p:nvSpPr>
        <p:spPr>
          <a:xfrm flipV="true">
            <a:off x="11879718" y="5849665"/>
            <a:ext cx="2411413" cy="2851586"/>
          </a:xfrm>
          <a:prstGeom prst="line">
            <a:avLst/>
          </a:prstGeom>
          <a:ln cap="flat" w="76200">
            <a:solidFill>
              <a:srgbClr val="FFFFFF"/>
            </a:solidFill>
            <a:prstDash val="solid"/>
            <a:headEnd type="none" len="sm" w="sm"/>
            <a:tailEnd type="triangle" len="med" w="lg"/>
          </a:ln>
        </p:spPr>
      </p:sp>
      <p:sp>
        <p:nvSpPr>
          <p:cNvPr name="TextBox 23" id="23"/>
          <p:cNvSpPr txBox="true"/>
          <p:nvPr/>
        </p:nvSpPr>
        <p:spPr>
          <a:xfrm rot="0">
            <a:off x="10928818" y="8471950"/>
            <a:ext cx="4223347" cy="410978"/>
          </a:xfrm>
          <a:prstGeom prst="rect">
            <a:avLst/>
          </a:prstGeom>
        </p:spPr>
        <p:txBody>
          <a:bodyPr anchor="t" rtlCol="false" tIns="0" lIns="0" bIns="0" rIns="0">
            <a:spAutoFit/>
          </a:bodyPr>
          <a:lstStyle/>
          <a:p>
            <a:pPr algn="ctr">
              <a:lnSpc>
                <a:spcPts val="3344"/>
              </a:lnSpc>
            </a:pPr>
            <a:r>
              <a:rPr lang="en-US" sz="2388" b="true">
                <a:solidFill>
                  <a:srgbClr val="EED5D4"/>
                </a:solidFill>
                <a:latin typeface="Canva Sans Bold"/>
                <a:ea typeface="Canva Sans Bold"/>
                <a:cs typeface="Canva Sans Bold"/>
                <a:sym typeface="Canva Sans Bold"/>
              </a:rPr>
              <a:t>portfolio links</a:t>
            </a:r>
          </a:p>
        </p:txBody>
      </p:sp>
      <p:sp>
        <p:nvSpPr>
          <p:cNvPr name="TextBox 24" id="24"/>
          <p:cNvSpPr txBox="true"/>
          <p:nvPr/>
        </p:nvSpPr>
        <p:spPr>
          <a:xfrm rot="0">
            <a:off x="10566469" y="3625430"/>
            <a:ext cx="4223347" cy="410978"/>
          </a:xfrm>
          <a:prstGeom prst="rect">
            <a:avLst/>
          </a:prstGeom>
        </p:spPr>
        <p:txBody>
          <a:bodyPr anchor="t" rtlCol="false" tIns="0" lIns="0" bIns="0" rIns="0">
            <a:spAutoFit/>
          </a:bodyPr>
          <a:lstStyle/>
          <a:p>
            <a:pPr algn="ctr">
              <a:lnSpc>
                <a:spcPts val="3344"/>
              </a:lnSpc>
            </a:pPr>
            <a:r>
              <a:rPr lang="en-US" sz="2388" b="true">
                <a:solidFill>
                  <a:srgbClr val="EED5D4"/>
                </a:solidFill>
                <a:latin typeface="Canva Sans Bold"/>
                <a:ea typeface="Canva Sans Bold"/>
                <a:cs typeface="Canva Sans Bold"/>
                <a:sym typeface="Canva Sans Bold"/>
              </a:rPr>
              <a:t>jobs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607B">
                <a:alpha val="100000"/>
              </a:srgbClr>
            </a:gs>
            <a:gs pos="50000">
              <a:srgbClr val="010219">
                <a:alpha val="100000"/>
              </a:srgbClr>
            </a:gs>
            <a:gs pos="100000">
              <a:srgbClr val="000224">
                <a:alpha val="100000"/>
              </a:srgbClr>
            </a:gs>
          </a:gsLst>
          <a:lin ang="5400000"/>
        </a:gradFill>
      </p:bgPr>
    </p:bg>
    <p:spTree>
      <p:nvGrpSpPr>
        <p:cNvPr id="1" name=""/>
        <p:cNvGrpSpPr/>
        <p:nvPr/>
      </p:nvGrpSpPr>
      <p:grpSpPr>
        <a:xfrm>
          <a:off x="0" y="0"/>
          <a:ext cx="0" cy="0"/>
          <a:chOff x="0" y="0"/>
          <a:chExt cx="0" cy="0"/>
        </a:xfrm>
      </p:grpSpPr>
      <p:sp>
        <p:nvSpPr>
          <p:cNvPr name="Freeform 2" id="2"/>
          <p:cNvSpPr/>
          <p:nvPr/>
        </p:nvSpPr>
        <p:spPr>
          <a:xfrm flipH="false" flipV="false" rot="0">
            <a:off x="-461790" y="-4462290"/>
            <a:ext cx="19211580" cy="19211580"/>
          </a:xfrm>
          <a:custGeom>
            <a:avLst/>
            <a:gdLst/>
            <a:ahLst/>
            <a:cxnLst/>
            <a:rect r="r" b="b" t="t" l="l"/>
            <a:pathLst>
              <a:path h="19211580" w="19211580">
                <a:moveTo>
                  <a:pt x="0" y="0"/>
                </a:moveTo>
                <a:lnTo>
                  <a:pt x="19211580" y="0"/>
                </a:lnTo>
                <a:lnTo>
                  <a:pt x="19211580" y="19211580"/>
                </a:lnTo>
                <a:lnTo>
                  <a:pt x="0" y="19211580"/>
                </a:lnTo>
                <a:lnTo>
                  <a:pt x="0" y="0"/>
                </a:lnTo>
                <a:close/>
              </a:path>
            </a:pathLst>
          </a:custGeom>
          <a:blipFill>
            <a:blip r:embed="rId2">
              <a:alphaModFix amt="3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61306" y="4633101"/>
            <a:ext cx="8115300" cy="4199668"/>
          </a:xfrm>
          <a:custGeom>
            <a:avLst/>
            <a:gdLst/>
            <a:ahLst/>
            <a:cxnLst/>
            <a:rect r="r" b="b" t="t" l="l"/>
            <a:pathLst>
              <a:path h="4199668" w="8115300">
                <a:moveTo>
                  <a:pt x="0" y="0"/>
                </a:moveTo>
                <a:lnTo>
                  <a:pt x="8115300" y="0"/>
                </a:lnTo>
                <a:lnTo>
                  <a:pt x="8115300" y="4199668"/>
                </a:lnTo>
                <a:lnTo>
                  <a:pt x="0" y="4199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548445" y="4633101"/>
            <a:ext cx="8115300" cy="4199668"/>
          </a:xfrm>
          <a:custGeom>
            <a:avLst/>
            <a:gdLst/>
            <a:ahLst/>
            <a:cxnLst/>
            <a:rect r="r" b="b" t="t" l="l"/>
            <a:pathLst>
              <a:path h="4199668" w="8115300">
                <a:moveTo>
                  <a:pt x="0" y="0"/>
                </a:moveTo>
                <a:lnTo>
                  <a:pt x="8115300" y="0"/>
                </a:lnTo>
                <a:lnTo>
                  <a:pt x="8115300" y="4199668"/>
                </a:lnTo>
                <a:lnTo>
                  <a:pt x="0" y="419966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2059346" y="942975"/>
            <a:ext cx="12953940" cy="1474813"/>
          </a:xfrm>
          <a:prstGeom prst="rect">
            <a:avLst/>
          </a:prstGeom>
        </p:spPr>
        <p:txBody>
          <a:bodyPr anchor="t" rtlCol="false" tIns="0" lIns="0" bIns="0" rIns="0">
            <a:spAutoFit/>
          </a:bodyPr>
          <a:lstStyle/>
          <a:p>
            <a:pPr algn="l" marL="0" indent="0" lvl="0">
              <a:lnSpc>
                <a:spcPts val="5969"/>
              </a:lnSpc>
              <a:spcBef>
                <a:spcPct val="0"/>
              </a:spcBef>
            </a:pPr>
            <a:r>
              <a:rPr lang="en-US" sz="4263">
                <a:solidFill>
                  <a:srgbClr val="FFFFFF"/>
                </a:solidFill>
                <a:latin typeface="HK Modular"/>
                <a:ea typeface="HK Modular"/>
                <a:cs typeface="HK Modular"/>
                <a:sym typeface="HK Modular"/>
              </a:rPr>
              <a:t>Vector database  vs relational database </a:t>
            </a:r>
          </a:p>
        </p:txBody>
      </p:sp>
      <p:grpSp>
        <p:nvGrpSpPr>
          <p:cNvPr name="Group 6" id="6"/>
          <p:cNvGrpSpPr/>
          <p:nvPr/>
        </p:nvGrpSpPr>
        <p:grpSpPr>
          <a:xfrm rot="0">
            <a:off x="1021921" y="1028700"/>
            <a:ext cx="1037426" cy="1037452"/>
            <a:chOff x="0" y="0"/>
            <a:chExt cx="1383234" cy="1383269"/>
          </a:xfrm>
        </p:grpSpPr>
        <p:sp>
          <p:nvSpPr>
            <p:cNvPr name="Freeform 7" id="7"/>
            <p:cNvSpPr/>
            <p:nvPr/>
          </p:nvSpPr>
          <p:spPr>
            <a:xfrm flipH="false" flipV="false" rot="0">
              <a:off x="0" y="0"/>
              <a:ext cx="1383234" cy="1383269"/>
            </a:xfrm>
            <a:custGeom>
              <a:avLst/>
              <a:gdLst/>
              <a:ahLst/>
              <a:cxnLst/>
              <a:rect r="r" b="b" t="t" l="l"/>
              <a:pathLst>
                <a:path h="1383269" w="1383234">
                  <a:moveTo>
                    <a:pt x="0" y="0"/>
                  </a:moveTo>
                  <a:lnTo>
                    <a:pt x="1383234" y="0"/>
                  </a:lnTo>
                  <a:lnTo>
                    <a:pt x="1383234" y="1383269"/>
                  </a:lnTo>
                  <a:lnTo>
                    <a:pt x="0" y="1383269"/>
                  </a:lnTo>
                  <a:lnTo>
                    <a:pt x="0" y="0"/>
                  </a:lnTo>
                  <a:close/>
                </a:path>
              </a:pathLst>
            </a:custGeom>
            <a:blipFill>
              <a:blip r:embed="rId6"/>
              <a:stretch>
                <a:fillRect l="-1" t="0" r="-1" b="0"/>
              </a:stretch>
            </a:blipFill>
          </p:spPr>
        </p:sp>
        <p:sp>
          <p:nvSpPr>
            <p:cNvPr name="TextBox 8" id="8"/>
            <p:cNvSpPr txBox="true"/>
            <p:nvPr/>
          </p:nvSpPr>
          <p:spPr>
            <a:xfrm rot="0">
              <a:off x="433422" y="380811"/>
              <a:ext cx="516391" cy="574021"/>
            </a:xfrm>
            <a:prstGeom prst="rect">
              <a:avLst/>
            </a:prstGeom>
          </p:spPr>
          <p:txBody>
            <a:bodyPr anchor="t" rtlCol="false" tIns="0" lIns="0" bIns="0" rIns="0">
              <a:spAutoFit/>
            </a:bodyPr>
            <a:lstStyle/>
            <a:p>
              <a:pPr algn="ctr" marL="0" indent="0" lvl="0">
                <a:lnSpc>
                  <a:spcPts val="3687"/>
                </a:lnSpc>
                <a:spcBef>
                  <a:spcPct val="0"/>
                </a:spcBef>
              </a:pPr>
              <a:r>
                <a:rPr lang="en-US" sz="2633">
                  <a:solidFill>
                    <a:srgbClr val="FFFFFF"/>
                  </a:solidFill>
                  <a:latin typeface="HK Modular"/>
                  <a:ea typeface="HK Modular"/>
                  <a:cs typeface="HK Modular"/>
                  <a:sym typeface="HK Modular"/>
                </a:rPr>
                <a:t>5</a:t>
              </a:r>
            </a:p>
          </p:txBody>
        </p:sp>
      </p:grpSp>
      <p:sp>
        <p:nvSpPr>
          <p:cNvPr name="TextBox 9" id="9"/>
          <p:cNvSpPr txBox="true"/>
          <p:nvPr/>
        </p:nvSpPr>
        <p:spPr>
          <a:xfrm rot="0">
            <a:off x="1540633" y="5076825"/>
            <a:ext cx="6874992" cy="3245545"/>
          </a:xfrm>
          <a:prstGeom prst="rect">
            <a:avLst/>
          </a:prstGeom>
        </p:spPr>
        <p:txBody>
          <a:bodyPr anchor="t" rtlCol="false" tIns="0" lIns="0" bIns="0" rIns="0">
            <a:spAutoFit/>
          </a:bodyPr>
          <a:lstStyle/>
          <a:p>
            <a:pPr algn="ctr" marL="668779" indent="-334390" lvl="1">
              <a:lnSpc>
                <a:spcPts val="4336"/>
              </a:lnSpc>
              <a:buFont typeface="Arial"/>
              <a:buChar char="•"/>
            </a:pPr>
            <a:r>
              <a:rPr lang="en-US" sz="3097">
                <a:solidFill>
                  <a:srgbClr val="FFFFFF"/>
                </a:solidFill>
                <a:latin typeface="Tomorrow"/>
                <a:ea typeface="Tomorrow"/>
                <a:cs typeface="Tomorrow"/>
                <a:sym typeface="Tomorrow"/>
              </a:rPr>
              <a:t>Efficient - similarity search</a:t>
            </a:r>
          </a:p>
          <a:p>
            <a:pPr algn="ctr" marL="668779" indent="-334390" lvl="1">
              <a:lnSpc>
                <a:spcPts val="4336"/>
              </a:lnSpc>
              <a:buFont typeface="Arial"/>
              <a:buChar char="•"/>
            </a:pPr>
            <a:r>
              <a:rPr lang="en-US" sz="3097">
                <a:solidFill>
                  <a:srgbClr val="FFFFFF"/>
                </a:solidFill>
                <a:latin typeface="Tomorrow"/>
                <a:ea typeface="Tomorrow"/>
                <a:cs typeface="Tomorrow"/>
                <a:sym typeface="Tomorrow"/>
              </a:rPr>
              <a:t>Scalable- for large datasets</a:t>
            </a:r>
          </a:p>
          <a:p>
            <a:pPr algn="ctr" marL="668779" indent="-334390" lvl="1">
              <a:lnSpc>
                <a:spcPts val="4336"/>
              </a:lnSpc>
              <a:buFont typeface="Arial"/>
              <a:buChar char="•"/>
            </a:pPr>
            <a:r>
              <a:rPr lang="en-US" sz="3097">
                <a:solidFill>
                  <a:srgbClr val="FFFFFF"/>
                </a:solidFill>
                <a:latin typeface="Tomorrow"/>
                <a:ea typeface="Tomorrow"/>
                <a:cs typeface="Tomorrow"/>
                <a:sym typeface="Tomorrow"/>
              </a:rPr>
              <a:t>Flexible -data storage</a:t>
            </a:r>
          </a:p>
          <a:p>
            <a:pPr algn="ctr" marL="668779" indent="-334390" lvl="1">
              <a:lnSpc>
                <a:spcPts val="4336"/>
              </a:lnSpc>
              <a:buFont typeface="Arial"/>
              <a:buChar char="•"/>
            </a:pPr>
            <a:r>
              <a:rPr lang="en-US" sz="3097">
                <a:solidFill>
                  <a:srgbClr val="FFFFFF"/>
                </a:solidFill>
                <a:latin typeface="Tomorrow"/>
                <a:ea typeface="Tomorrow"/>
                <a:cs typeface="Tomorrow"/>
                <a:sym typeface="Tomorrow"/>
              </a:rPr>
              <a:t>Integrates with ML frameworks</a:t>
            </a:r>
          </a:p>
          <a:p>
            <a:pPr algn="ctr" marL="668779" indent="-334390" lvl="1">
              <a:lnSpc>
                <a:spcPts val="4336"/>
              </a:lnSpc>
              <a:buFont typeface="Arial"/>
              <a:buChar char="•"/>
            </a:pPr>
            <a:r>
              <a:rPr lang="en-US" sz="3097">
                <a:solidFill>
                  <a:srgbClr val="FFFFFF"/>
                </a:solidFill>
                <a:latin typeface="Tomorrow"/>
                <a:ea typeface="Tomorrow"/>
                <a:cs typeface="Tomorrow"/>
                <a:sym typeface="Tomorrow"/>
              </a:rPr>
              <a:t>Specialized indexing techniques</a:t>
            </a:r>
          </a:p>
          <a:p>
            <a:pPr algn="ctr">
              <a:lnSpc>
                <a:spcPts val="4336"/>
              </a:lnSpc>
              <a:spcBef>
                <a:spcPct val="0"/>
              </a:spcBef>
            </a:pPr>
          </a:p>
        </p:txBody>
      </p:sp>
      <p:sp>
        <p:nvSpPr>
          <p:cNvPr name="TextBox 10" id="10"/>
          <p:cNvSpPr txBox="true"/>
          <p:nvPr/>
        </p:nvSpPr>
        <p:spPr>
          <a:xfrm rot="0">
            <a:off x="1807997" y="3814402"/>
            <a:ext cx="6556705" cy="498558"/>
          </a:xfrm>
          <a:prstGeom prst="rect">
            <a:avLst/>
          </a:prstGeom>
        </p:spPr>
        <p:txBody>
          <a:bodyPr anchor="t" rtlCol="false" tIns="0" lIns="0" bIns="0" rIns="0">
            <a:spAutoFit/>
          </a:bodyPr>
          <a:lstStyle/>
          <a:p>
            <a:pPr algn="l" marL="0" indent="0" lvl="0">
              <a:lnSpc>
                <a:spcPts val="4020"/>
              </a:lnSpc>
              <a:spcBef>
                <a:spcPct val="0"/>
              </a:spcBef>
            </a:pPr>
            <a:r>
              <a:rPr lang="en-US" sz="2871">
                <a:solidFill>
                  <a:srgbClr val="01FFFF"/>
                </a:solidFill>
                <a:latin typeface="HK Modular"/>
                <a:ea typeface="HK Modular"/>
                <a:cs typeface="HK Modular"/>
                <a:sym typeface="HK Modular"/>
              </a:rPr>
              <a:t>chromadb</a:t>
            </a:r>
          </a:p>
        </p:txBody>
      </p:sp>
      <p:sp>
        <p:nvSpPr>
          <p:cNvPr name="TextBox 11" id="11"/>
          <p:cNvSpPr txBox="true"/>
          <p:nvPr/>
        </p:nvSpPr>
        <p:spPr>
          <a:xfrm rot="0">
            <a:off x="15406325" y="3814402"/>
            <a:ext cx="6686930" cy="498558"/>
          </a:xfrm>
          <a:prstGeom prst="rect">
            <a:avLst/>
          </a:prstGeom>
        </p:spPr>
        <p:txBody>
          <a:bodyPr anchor="t" rtlCol="false" tIns="0" lIns="0" bIns="0" rIns="0">
            <a:spAutoFit/>
          </a:bodyPr>
          <a:lstStyle/>
          <a:p>
            <a:pPr algn="l" marL="0" indent="0" lvl="0">
              <a:lnSpc>
                <a:spcPts val="4020"/>
              </a:lnSpc>
              <a:spcBef>
                <a:spcPct val="0"/>
              </a:spcBef>
            </a:pPr>
            <a:r>
              <a:rPr lang="en-US" sz="2871">
                <a:solidFill>
                  <a:srgbClr val="01FFFF"/>
                </a:solidFill>
                <a:latin typeface="HK Modular"/>
                <a:ea typeface="HK Modular"/>
                <a:cs typeface="HK Modular"/>
                <a:sym typeface="HK Modular"/>
              </a:rPr>
              <a:t>mysql</a:t>
            </a:r>
          </a:p>
        </p:txBody>
      </p:sp>
      <p:sp>
        <p:nvSpPr>
          <p:cNvPr name="TextBox 12" id="12"/>
          <p:cNvSpPr txBox="true"/>
          <p:nvPr/>
        </p:nvSpPr>
        <p:spPr>
          <a:xfrm rot="0">
            <a:off x="10564254" y="5376007"/>
            <a:ext cx="6874992" cy="2159695"/>
          </a:xfrm>
          <a:prstGeom prst="rect">
            <a:avLst/>
          </a:prstGeom>
        </p:spPr>
        <p:txBody>
          <a:bodyPr anchor="t" rtlCol="false" tIns="0" lIns="0" bIns="0" rIns="0">
            <a:spAutoFit/>
          </a:bodyPr>
          <a:lstStyle/>
          <a:p>
            <a:pPr algn="ctr" marL="668779" indent="-334390" lvl="1">
              <a:lnSpc>
                <a:spcPts val="4336"/>
              </a:lnSpc>
              <a:buFont typeface="Arial"/>
              <a:buChar char="•"/>
            </a:pPr>
            <a:r>
              <a:rPr lang="en-US" sz="3097">
                <a:solidFill>
                  <a:srgbClr val="FFFFFF"/>
                </a:solidFill>
                <a:latin typeface="Tomorrow"/>
                <a:ea typeface="Tomorrow"/>
                <a:cs typeface="Tomorrow"/>
                <a:sym typeface="Tomorrow"/>
              </a:rPr>
              <a:t> Limited understanding .</a:t>
            </a:r>
          </a:p>
          <a:p>
            <a:pPr algn="ctr" marL="668779" indent="-334390" lvl="1">
              <a:lnSpc>
                <a:spcPts val="4336"/>
              </a:lnSpc>
              <a:buFont typeface="Arial"/>
              <a:buChar char="•"/>
            </a:pPr>
            <a:r>
              <a:rPr lang="en-US" sz="3097">
                <a:solidFill>
                  <a:srgbClr val="FFFFFF"/>
                </a:solidFill>
                <a:latin typeface="Tomorrow"/>
                <a:ea typeface="Tomorrow"/>
                <a:cs typeface="Tomorrow"/>
                <a:sym typeface="Tomorrow"/>
              </a:rPr>
              <a:t> Inefficient search  Scalability</a:t>
            </a:r>
          </a:p>
          <a:p>
            <a:pPr algn="ctr" marL="668779" indent="-334390" lvl="1">
              <a:lnSpc>
                <a:spcPts val="4336"/>
              </a:lnSpc>
              <a:buFont typeface="Arial"/>
              <a:buChar char="•"/>
            </a:pPr>
            <a:r>
              <a:rPr lang="en-US" sz="3097">
                <a:solidFill>
                  <a:srgbClr val="FFFFFF"/>
                </a:solidFill>
                <a:latin typeface="Tomorrow"/>
                <a:ea typeface="Tomorrow"/>
                <a:cs typeface="Tomorrow"/>
                <a:sym typeface="Tomorrow"/>
              </a:rPr>
              <a:t> issues  Complex integration </a:t>
            </a:r>
          </a:p>
          <a:p>
            <a:pPr algn="ctr" marL="668779" indent="-334390" lvl="1">
              <a:lnSpc>
                <a:spcPts val="4336"/>
              </a:lnSpc>
              <a:buFont typeface="Arial"/>
              <a:buChar char="•"/>
            </a:pPr>
            <a:r>
              <a:rPr lang="en-US" sz="3097">
                <a:solidFill>
                  <a:srgbClr val="FFFFFF"/>
                </a:solidFill>
                <a:latin typeface="Tomorrow"/>
                <a:ea typeface="Tomorrow"/>
                <a:cs typeface="Tomorrow"/>
                <a:sym typeface="Tomorrow"/>
              </a:rPr>
              <a:t> Lack of indexing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DAGTm9Ta1K0</dc:identifier>
  <dcterms:modified xsi:type="dcterms:W3CDTF">2011-08-01T06:04:30Z</dcterms:modified>
  <cp:revision>1</cp:revision>
  <dc:title>Text Generation</dc:title>
</cp:coreProperties>
</file>